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7.png" ContentType="image/png"/>
  <Override PartName="/ppt/media/image6.png" ContentType="image/png"/>
  <Override PartName="/ppt/media/image5.png" ContentType="image/png"/>
  <Override PartName="/ppt/media/hdphoto2.wdp" ContentType="image/vnd.ms-photo"/>
  <Override PartName="/ppt/media/image1.png" ContentType="image/png"/>
  <Override PartName="/ppt/media/image4.png" ContentType="image/png"/>
  <Override PartName="/ppt/media/hdphoto1.wdp" ContentType="image/vnd.ms-photo"/>
  <Override PartName="/ppt/media/image2.png" ContentType="image/png"/>
  <Override PartName="/ppt/media/image3.png" ContentType="image/png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5327650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6120" y="402480"/>
            <a:ext cx="4594680" cy="1460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1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66120" y="2012400"/>
            <a:ext cx="459468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66120" y="4518000"/>
            <a:ext cx="459468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66120" y="402480"/>
            <a:ext cx="4594680" cy="1460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1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66120" y="2012400"/>
            <a:ext cx="224208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720520" y="2012400"/>
            <a:ext cx="224208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66120" y="4518000"/>
            <a:ext cx="224208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2720520" y="4518000"/>
            <a:ext cx="224208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66120" y="402480"/>
            <a:ext cx="4594680" cy="1460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1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66120" y="2012400"/>
            <a:ext cx="147924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919880" y="2012400"/>
            <a:ext cx="147924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3473280" y="2012400"/>
            <a:ext cx="147924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66120" y="4518000"/>
            <a:ext cx="147924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919880" y="4518000"/>
            <a:ext cx="147924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73280" y="4518000"/>
            <a:ext cx="147924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66120" y="402480"/>
            <a:ext cx="4594680" cy="1460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1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66120" y="2012400"/>
            <a:ext cx="4594680" cy="4796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66120" y="402480"/>
            <a:ext cx="4594680" cy="1460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1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66120" y="2012400"/>
            <a:ext cx="4594680" cy="479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6120" y="402480"/>
            <a:ext cx="4594680" cy="1460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1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66120" y="2012400"/>
            <a:ext cx="2242080" cy="479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720520" y="2012400"/>
            <a:ext cx="2242080" cy="479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66120" y="402480"/>
            <a:ext cx="4594680" cy="1460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1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66120" y="402480"/>
            <a:ext cx="4594680" cy="677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66120" y="402480"/>
            <a:ext cx="4594680" cy="1460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1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66120" y="2012400"/>
            <a:ext cx="224208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720520" y="2012400"/>
            <a:ext cx="2242080" cy="479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66120" y="4518000"/>
            <a:ext cx="224208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66120" y="402480"/>
            <a:ext cx="4594680" cy="1460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1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66120" y="2012400"/>
            <a:ext cx="2242080" cy="479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720520" y="2012400"/>
            <a:ext cx="224208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720520" y="4518000"/>
            <a:ext cx="224208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66120" y="402480"/>
            <a:ext cx="4594680" cy="1460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1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66120" y="2012400"/>
            <a:ext cx="224208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720520" y="2012400"/>
            <a:ext cx="224208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66120" y="4518000"/>
            <a:ext cx="4594680" cy="228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66120" y="402480"/>
            <a:ext cx="4594680" cy="14608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257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25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66120" y="2012400"/>
            <a:ext cx="4594680" cy="4796280"/>
          </a:xfrm>
          <a:prstGeom prst="rect">
            <a:avLst/>
          </a:prstGeom>
        </p:spPr>
        <p:txBody>
          <a:bodyPr>
            <a:noAutofit/>
          </a:bodyPr>
          <a:p>
            <a:pPr marL="133200" indent="-132840">
              <a:lnSpc>
                <a:spcPct val="90000"/>
              </a:lnSpc>
              <a:spcBef>
                <a:spcPts val="58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29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1629" spc="-1" strike="noStrike">
              <a:solidFill>
                <a:srgbClr val="000000"/>
              </a:solidFill>
              <a:latin typeface="Calibri"/>
            </a:endParaRPr>
          </a:p>
          <a:p>
            <a:pPr lvl="1" marL="399600" indent="-132840">
              <a:lnSpc>
                <a:spcPct val="90000"/>
              </a:lnSpc>
              <a:spcBef>
                <a:spcPts val="292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lvl="2" marL="666000" indent="-132840">
              <a:lnSpc>
                <a:spcPct val="90000"/>
              </a:lnSpc>
              <a:spcBef>
                <a:spcPts val="292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17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1170" spc="-1" strike="noStrike">
              <a:solidFill>
                <a:srgbClr val="000000"/>
              </a:solidFill>
              <a:latin typeface="Calibri"/>
            </a:endParaRPr>
          </a:p>
          <a:p>
            <a:pPr lvl="3" marL="932400" indent="-132840">
              <a:lnSpc>
                <a:spcPct val="90000"/>
              </a:lnSpc>
              <a:spcBef>
                <a:spcPts val="292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05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050" spc="-1" strike="noStrike">
              <a:solidFill>
                <a:srgbClr val="000000"/>
              </a:solidFill>
              <a:latin typeface="Calibri"/>
            </a:endParaRPr>
          </a:p>
          <a:p>
            <a:pPr lvl="4" marL="1198800" indent="-132840">
              <a:lnSpc>
                <a:spcPct val="90000"/>
              </a:lnSpc>
              <a:spcBef>
                <a:spcPts val="292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05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0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66120" y="7006680"/>
            <a:ext cx="1198440" cy="4021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73084E5-720E-4425-A732-7F3488603F93}" type="datetime">
              <a:rPr b="0" lang="ru-RU" sz="700" spc="-1" strike="noStrike">
                <a:solidFill>
                  <a:srgbClr val="8b8b8b"/>
                </a:solidFill>
                <a:latin typeface="Calibri"/>
              </a:rPr>
              <a:t>30.10.23</a:t>
            </a:fld>
            <a:endParaRPr b="0" lang="ru-RU" sz="7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764720" y="7006680"/>
            <a:ext cx="1797840" cy="40212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3762720" y="7006680"/>
            <a:ext cx="1198440" cy="4021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47D8498-49C4-4388-AD75-713F40A3A33E}" type="slidenum">
              <a:rPr b="0" lang="ru-RU" sz="7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7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hdphoto1.wdp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7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5327640" cy="7559280"/>
          </a:xfrm>
          <a:prstGeom prst="rect">
            <a:avLst/>
          </a:prstGeom>
          <a:gradFill rotWithShape="0">
            <a:gsLst>
              <a:gs pos="0">
                <a:schemeClr val="accent2">
                  <a:lumMod val="60000"/>
                  <a:lumOff val="40000"/>
                </a:schemeClr>
              </a:gs>
              <a:gs pos="5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" name="Picture 36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-266" t="1885" r="266" b="36426"/>
          <a:stretch/>
        </p:blipFill>
        <p:spPr>
          <a:xfrm>
            <a:off x="0" y="1039680"/>
            <a:ext cx="5327640" cy="19004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3" name="CustomShape 2"/>
          <p:cNvSpPr/>
          <p:nvPr/>
        </p:nvSpPr>
        <p:spPr>
          <a:xfrm>
            <a:off x="0" y="123840"/>
            <a:ext cx="5327640" cy="103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latin typeface="Arial Black"/>
              </a:rPr>
              <a:t>МИНИСТЕРСТВО ОБОРОНЫ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latin typeface="Arial Black"/>
              </a:rPr>
              <a:t>РОССИЙСКОЙ ФЕДЕРАЦИИ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latin typeface="Arial Black"/>
              </a:rPr>
              <a:t>ведёт набор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97" strike="noStrike">
                <a:latin typeface="Arial Black"/>
              </a:rPr>
              <a:t>в</a:t>
            </a:r>
            <a:r>
              <a:rPr b="1" lang="ru-RU" sz="2000" spc="97" strike="noStrike">
                <a:solidFill>
                  <a:srgbClr val="ff0000"/>
                </a:solidFill>
                <a:latin typeface="Arial Black"/>
              </a:rPr>
              <a:t> </a:t>
            </a:r>
            <a:r>
              <a:rPr b="1" lang="ru-RU" sz="1600" spc="-1" strike="noStrike">
                <a:solidFill>
                  <a:srgbClr val="ff0000"/>
                </a:solidFill>
                <a:latin typeface="Arial Black"/>
              </a:rPr>
              <a:t>М</a:t>
            </a:r>
            <a:r>
              <a:rPr b="1" lang="ru-RU" sz="1600" spc="-1" strike="noStrike">
                <a:latin typeface="Arial Black"/>
              </a:rPr>
              <a:t>ОБИЛИЗАЦИОННЫЙ </a:t>
            </a:r>
            <a:r>
              <a:rPr b="1" lang="ru-RU" sz="1600" spc="-1" strike="noStrike">
                <a:solidFill>
                  <a:srgbClr val="ff0000"/>
                </a:solidFill>
                <a:latin typeface="Arial Black"/>
              </a:rPr>
              <a:t>Л</a:t>
            </a:r>
            <a:r>
              <a:rPr b="1" lang="ru-RU" sz="1600" spc="-1" strike="noStrike">
                <a:latin typeface="Arial Black"/>
              </a:rPr>
              <a:t>ЮДСКОЙ </a:t>
            </a:r>
            <a:r>
              <a:rPr b="1" lang="ru-RU" sz="1600" spc="-1" strike="noStrike">
                <a:solidFill>
                  <a:srgbClr val="ff0000"/>
                </a:solidFill>
                <a:latin typeface="Arial Black"/>
              </a:rPr>
              <a:t>Р</a:t>
            </a:r>
            <a:r>
              <a:rPr b="1" lang="ru-RU" sz="1600" spc="-1" strike="noStrike">
                <a:latin typeface="Arial Black"/>
              </a:rPr>
              <a:t>ЕЗЕРВ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44" name="Рисунок 2" descr=""/>
          <p:cNvPicPr/>
          <p:nvPr/>
        </p:nvPicPr>
        <p:blipFill>
          <a:blip r:embed="rId3"/>
          <a:srcRect l="759" t="0" r="1072" b="-100"/>
          <a:stretch/>
        </p:blipFill>
        <p:spPr>
          <a:xfrm>
            <a:off x="108000" y="108000"/>
            <a:ext cx="791640" cy="719640"/>
          </a:xfrm>
          <a:prstGeom prst="rect">
            <a:avLst/>
          </a:prstGeom>
          <a:ln>
            <a:noFill/>
          </a:ln>
        </p:spPr>
      </p:pic>
      <p:pic>
        <p:nvPicPr>
          <p:cNvPr id="45" name="Picture 38" descr=""/>
          <p:cNvPicPr/>
          <p:nvPr/>
        </p:nvPicPr>
        <p:blipFill>
          <a:blip r:embed="rId4"/>
          <a:stretch/>
        </p:blipFill>
        <p:spPr>
          <a:xfrm flipH="1">
            <a:off x="4480200" y="72000"/>
            <a:ext cx="791640" cy="79164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0" y="2801160"/>
            <a:ext cx="5327640" cy="242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0" bIns="0">
            <a:spAutoFit/>
          </a:bodyPr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b="1" lang="ru-RU" sz="1600" spc="97" strike="noStrike">
                <a:solidFill>
                  <a:srgbClr val="002060"/>
                </a:solidFill>
                <a:latin typeface="Arial"/>
              </a:rPr>
              <a:t>Гарантируем</a:t>
            </a:r>
            <a:endParaRPr b="0" lang="ru-RU" sz="16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charset="2"/>
              <a:buChar char=""/>
            </a:pP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ежемесячное денежное содержание за пребывание в резерве, </a:t>
            </a:r>
            <a:r>
              <a:rPr b="1" i="1" lang="ru-RU" sz="1100" spc="-32" strike="noStrike">
                <a:solidFill>
                  <a:srgbClr val="b67a59"/>
                </a:solidFill>
                <a:latin typeface="Arial"/>
              </a:rPr>
              <a:t>(кроме периодов участия в военных сборах) </a:t>
            </a:r>
            <a:r>
              <a:rPr b="1" lang="ru-RU" sz="1200" spc="-32" strike="noStrike">
                <a:solidFill>
                  <a:srgbClr val="b67a59"/>
                </a:solidFill>
                <a:latin typeface="Arial"/>
              </a:rPr>
              <a:t>от </a:t>
            </a:r>
            <a:r>
              <a:rPr b="1" lang="ru-RU" sz="1300" spc="-32" strike="noStrike">
                <a:solidFill>
                  <a:srgbClr val="ff0000"/>
                </a:solidFill>
                <a:latin typeface="Arial"/>
              </a:rPr>
              <a:t>2 700 </a:t>
            </a:r>
            <a:r>
              <a:rPr b="1" lang="ru-RU" sz="1200" spc="-32" strike="noStrike">
                <a:solidFill>
                  <a:srgbClr val="b67a59"/>
                </a:solidFill>
                <a:latin typeface="Arial"/>
              </a:rPr>
              <a:t>до</a:t>
            </a:r>
            <a:r>
              <a:rPr b="1" lang="ru-RU" sz="1200" spc="-32" strike="noStrike">
                <a:solidFill>
                  <a:srgbClr val="203864"/>
                </a:solidFill>
                <a:latin typeface="Arial"/>
              </a:rPr>
              <a:t> </a:t>
            </a:r>
            <a:r>
              <a:rPr b="1" lang="ru-RU" sz="1300" spc="-32" strike="noStrike">
                <a:solidFill>
                  <a:srgbClr val="ff0000"/>
                </a:solidFill>
                <a:latin typeface="Arial"/>
              </a:rPr>
              <a:t>6 300 </a:t>
            </a:r>
            <a:r>
              <a:rPr b="1" lang="ru-RU" sz="1200" spc="-32" strike="noStrike">
                <a:solidFill>
                  <a:srgbClr val="b67a59"/>
                </a:solidFill>
                <a:latin typeface="Arial"/>
              </a:rPr>
              <a:t>руб.;</a:t>
            </a:r>
            <a:endParaRPr b="0" lang="ru-RU" sz="12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charset="2"/>
              <a:buChar char=""/>
            </a:pP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своевременные выплаты за участие в военных сборах </a:t>
            </a:r>
            <a:br/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от</a:t>
            </a:r>
            <a:r>
              <a:rPr b="1" lang="ru-RU" sz="1200" spc="-21" strike="noStrike">
                <a:solidFill>
                  <a:srgbClr val="203864"/>
                </a:solidFill>
                <a:latin typeface="Arial"/>
              </a:rPr>
              <a:t> </a:t>
            </a:r>
            <a:r>
              <a:rPr b="1" lang="ru-RU" sz="1300" spc="-21" strike="noStrike">
                <a:solidFill>
                  <a:srgbClr val="ff0000"/>
                </a:solidFill>
                <a:latin typeface="Arial"/>
              </a:rPr>
              <a:t>17 500 </a:t>
            </a: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до</a:t>
            </a:r>
            <a:r>
              <a:rPr b="1" lang="ru-RU" sz="1200" spc="-21" strike="noStrike">
                <a:solidFill>
                  <a:srgbClr val="203864"/>
                </a:solidFill>
                <a:latin typeface="Arial"/>
              </a:rPr>
              <a:t> </a:t>
            </a:r>
            <a:r>
              <a:rPr b="1" lang="ru-RU" sz="1300" spc="-21" strike="noStrike">
                <a:solidFill>
                  <a:srgbClr val="ff0000"/>
                </a:solidFill>
                <a:latin typeface="Arial"/>
              </a:rPr>
              <a:t>51 900 </a:t>
            </a: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руб.;</a:t>
            </a:r>
            <a:endParaRPr b="0" lang="ru-RU" sz="12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charset="2"/>
              <a:buChar char=""/>
            </a:pP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сохранение рабочего места и средней заработной платы </a:t>
            </a:r>
            <a:br/>
            <a:r>
              <a:rPr b="1" i="1" lang="ru-RU" sz="1100" spc="-21" strike="noStrike">
                <a:solidFill>
                  <a:srgbClr val="b67a59"/>
                </a:solidFill>
                <a:latin typeface="Arial"/>
              </a:rPr>
              <a:t>(при привлечении к военным сборам)</a:t>
            </a: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;</a:t>
            </a:r>
            <a:endParaRPr b="0" lang="ru-RU" sz="12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charset="2"/>
              <a:buChar char=""/>
            </a:pP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продовольственное, вещевое и медицинское обеспечение </a:t>
            </a:r>
            <a:br/>
            <a:r>
              <a:rPr b="1" i="1" lang="ru-RU" sz="1100" spc="-21" strike="noStrike">
                <a:solidFill>
                  <a:srgbClr val="b67a59"/>
                </a:solidFill>
                <a:latin typeface="Arial"/>
              </a:rPr>
              <a:t>(при исполнении обязанностей военной службы)</a:t>
            </a: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;</a:t>
            </a:r>
            <a:endParaRPr b="0" lang="ru-RU" sz="12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charset="2"/>
              <a:buChar char=""/>
            </a:pP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обязательное государственное страхование жизни и здоровья</a:t>
            </a:r>
            <a:br/>
            <a:r>
              <a:rPr b="1" i="1" lang="ru-RU" sz="1100" spc="-21" strike="noStrike">
                <a:solidFill>
                  <a:srgbClr val="b67a59"/>
                </a:solidFill>
                <a:latin typeface="Arial"/>
              </a:rPr>
              <a:t>(при исполнении обязанностей военной службы)</a:t>
            </a:r>
            <a:r>
              <a:rPr b="1" lang="ru-RU" sz="1400" spc="-21" strike="noStrike">
                <a:solidFill>
                  <a:srgbClr val="b67a59"/>
                </a:solidFill>
                <a:latin typeface="Arial"/>
              </a:rPr>
              <a:t>;</a:t>
            </a:r>
            <a:endParaRPr b="0" lang="ru-RU" sz="14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charset="2"/>
              <a:buChar char=""/>
            </a:pP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бесплатный проезд к месту проведения сборов и обратно.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47" name="Picture 22" descr=""/>
          <p:cNvPicPr/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</a:extLst>
          </a:blip>
          <a:srcRect l="17659" t="0" r="-92" b="25458"/>
          <a:stretch/>
        </p:blipFill>
        <p:spPr>
          <a:xfrm flipH="1">
            <a:off x="360" y="5345280"/>
            <a:ext cx="5327640" cy="2214360"/>
          </a:xfrm>
          <a:prstGeom prst="rect">
            <a:avLst/>
          </a:prstGeom>
          <a:ln>
            <a:noFill/>
          </a:ln>
        </p:spPr>
      </p:pic>
      <p:sp>
        <p:nvSpPr>
          <p:cNvPr id="48" name="CustomShape 4"/>
          <p:cNvSpPr/>
          <p:nvPr/>
        </p:nvSpPr>
        <p:spPr>
          <a:xfrm>
            <a:off x="0" y="5202720"/>
            <a:ext cx="5327640" cy="20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0" bIns="0">
            <a:spAutoFit/>
          </a:bodyPr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b="1" lang="ru-RU" sz="1600" spc="97" strike="noStrike">
                <a:solidFill>
                  <a:srgbClr val="d40000"/>
                </a:solidFill>
                <a:latin typeface="Arial"/>
              </a:rPr>
              <a:t>Требования к кандидатам</a:t>
            </a:r>
            <a:endParaRPr b="0" lang="ru-RU" sz="16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charset="2"/>
              <a:buChar char=""/>
            </a:pPr>
            <a:r>
              <a:rPr b="1" i="1" lang="ru-RU" sz="1200" spc="-21" strike="noStrike">
                <a:solidFill>
                  <a:srgbClr val="b67a59"/>
                </a:solidFill>
                <a:latin typeface="Arial"/>
              </a:rPr>
              <a:t>по возрасту</a:t>
            </a: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: прапорщики, сержанты и солдаты – до </a:t>
            </a:r>
            <a:r>
              <a:rPr b="1" lang="ru-RU" sz="1400" spc="-21" strike="noStrike">
                <a:solidFill>
                  <a:srgbClr val="ff0000"/>
                </a:solidFill>
                <a:latin typeface="Arial"/>
              </a:rPr>
              <a:t>52</a:t>
            </a:r>
            <a:r>
              <a:rPr b="1" lang="ru-RU" sz="1200" spc="-2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лет, младшие офицеры – до </a:t>
            </a:r>
            <a:r>
              <a:rPr b="1" lang="ru-RU" sz="1400" spc="-21" strike="noStrike">
                <a:solidFill>
                  <a:srgbClr val="ff0000"/>
                </a:solidFill>
                <a:latin typeface="Arial"/>
              </a:rPr>
              <a:t>57</a:t>
            </a:r>
            <a:r>
              <a:rPr b="1" lang="ru-RU" sz="1200" spc="-2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лет, старшие офицеры –  до </a:t>
            </a:r>
            <a:r>
              <a:rPr b="1" lang="ru-RU" sz="1400" spc="-21" strike="noStrike">
                <a:solidFill>
                  <a:srgbClr val="ff0000"/>
                </a:solidFill>
                <a:latin typeface="Arial"/>
              </a:rPr>
              <a:t>62</a:t>
            </a:r>
            <a:r>
              <a:rPr b="1" lang="ru-RU" sz="1200" spc="-2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лет;</a:t>
            </a:r>
            <a:endParaRPr b="0" lang="ru-RU" sz="12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charset="2"/>
              <a:buChar char=""/>
            </a:pPr>
            <a:r>
              <a:rPr b="1" i="1" lang="ru-RU" sz="1200" spc="-21" strike="noStrike">
                <a:solidFill>
                  <a:srgbClr val="b67a59"/>
                </a:solidFill>
                <a:latin typeface="Arial"/>
              </a:rPr>
              <a:t>по здоровью</a:t>
            </a: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:</a:t>
            </a:r>
            <a:r>
              <a:rPr b="1" i="1" lang="ru-RU" sz="1200" spc="-21" strike="noStrike">
                <a:solidFill>
                  <a:srgbClr val="b67a59"/>
                </a:solidFill>
                <a:latin typeface="Arial"/>
              </a:rPr>
              <a:t> </a:t>
            </a: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быть годным к военной службе (категория А) или годным к военной службе с незначительными ограничениями (категория Б);</a:t>
            </a:r>
            <a:endParaRPr b="0" lang="ru-RU" sz="12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charset="2"/>
              <a:buChar char=""/>
            </a:pPr>
            <a:r>
              <a:rPr b="1" i="1" lang="ru-RU" sz="1200" spc="-21" strike="noStrike">
                <a:solidFill>
                  <a:srgbClr val="b67a59"/>
                </a:solidFill>
                <a:latin typeface="Arial"/>
              </a:rPr>
              <a:t>по результатам профессионал. психологического отбора</a:t>
            </a: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: получить 1, 2 или 3 категорию пригодности для конкретной выбранной специальности;</a:t>
            </a:r>
            <a:endParaRPr b="0" lang="ru-RU" sz="12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charset="2"/>
              <a:buChar char=""/>
            </a:pPr>
            <a:r>
              <a:rPr b="1" i="1" lang="ru-RU" sz="1200" spc="-21" strike="noStrike">
                <a:solidFill>
                  <a:srgbClr val="b67a59"/>
                </a:solidFill>
                <a:latin typeface="Arial"/>
              </a:rPr>
              <a:t>по образованию: </a:t>
            </a:r>
            <a:r>
              <a:rPr b="1" lang="ru-RU" sz="1200" spc="-21" strike="noStrike">
                <a:solidFill>
                  <a:srgbClr val="b67a59"/>
                </a:solidFill>
                <a:latin typeface="Arial"/>
              </a:rPr>
              <a:t>не ниже основного общего (9 классов).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-137520" y="7167240"/>
            <a:ext cx="56772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248" strike="noStrike">
                <a:solidFill>
                  <a:srgbClr val="ff0000"/>
                </a:solidFill>
                <a:latin typeface="Arial Black"/>
              </a:rPr>
              <a:t>Б</a:t>
            </a:r>
            <a:r>
              <a:rPr b="1" lang="ru-RU" sz="1600" spc="248" strike="noStrike">
                <a:latin typeface="Arial Black"/>
              </a:rPr>
              <a:t>оевой </a:t>
            </a:r>
            <a:r>
              <a:rPr b="1" lang="ru-RU" sz="2000" spc="248" strike="noStrike">
                <a:solidFill>
                  <a:srgbClr val="ff0000"/>
                </a:solidFill>
                <a:latin typeface="Arial Black"/>
              </a:rPr>
              <a:t>А</a:t>
            </a:r>
            <a:r>
              <a:rPr b="1" lang="ru-RU" sz="1600" spc="248" strike="noStrike">
                <a:latin typeface="Arial Black"/>
              </a:rPr>
              <a:t>рмейский </a:t>
            </a:r>
            <a:r>
              <a:rPr b="1" lang="ru-RU" sz="2000" spc="248" strike="noStrike">
                <a:solidFill>
                  <a:srgbClr val="ff0000"/>
                </a:solidFill>
                <a:latin typeface="Arial Black"/>
              </a:rPr>
              <a:t>Р</a:t>
            </a:r>
            <a:r>
              <a:rPr b="1" lang="ru-RU" sz="1600" spc="248" strike="noStrike">
                <a:latin typeface="Arial Black"/>
              </a:rPr>
              <a:t>езерв </a:t>
            </a:r>
            <a:r>
              <a:rPr b="1" lang="ru-RU" sz="2000" spc="248" strike="noStrike">
                <a:solidFill>
                  <a:srgbClr val="ff0000"/>
                </a:solidFill>
                <a:latin typeface="Arial Black"/>
              </a:rPr>
              <a:t>С</a:t>
            </a:r>
            <a:r>
              <a:rPr b="1" lang="ru-RU" sz="1600" spc="248" strike="noStrike">
                <a:latin typeface="Arial Black"/>
              </a:rPr>
              <a:t>траны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0" y="0"/>
            <a:ext cx="5327640" cy="7559280"/>
          </a:xfrm>
          <a:prstGeom prst="rect">
            <a:avLst/>
          </a:prstGeom>
          <a:gradFill rotWithShape="0">
            <a:gsLst>
              <a:gs pos="0">
                <a:schemeClr val="accent2">
                  <a:lumMod val="60000"/>
                  <a:lumOff val="40000"/>
                </a:schemeClr>
              </a:gs>
              <a:gs pos="5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0" y="0"/>
            <a:ext cx="5327640" cy="7559280"/>
          </a:xfrm>
          <a:prstGeom prst="rect">
            <a:avLst/>
          </a:prstGeom>
          <a:gradFill rotWithShape="0">
            <a:gsLst>
              <a:gs pos="0">
                <a:schemeClr val="accent2">
                  <a:lumMod val="60000"/>
                  <a:lumOff val="40000"/>
                </a:schemeClr>
              </a:gs>
              <a:gs pos="52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2" name="Picture 22" descr=""/>
          <p:cNvPicPr/>
          <p:nvPr/>
        </p:nvPicPr>
        <p:blipFill>
          <a:blip r:embed="rId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</a:extLst>
          </a:blip>
          <a:srcRect l="17659" t="0" r="-92" b="25458"/>
          <a:stretch/>
        </p:blipFill>
        <p:spPr>
          <a:xfrm flipH="1">
            <a:off x="360" y="5345280"/>
            <a:ext cx="5327640" cy="2214360"/>
          </a:xfrm>
          <a:prstGeom prst="rect">
            <a:avLst/>
          </a:prstGeom>
          <a:ln>
            <a:noFill/>
          </a:ln>
        </p:spPr>
      </p:pic>
      <p:pic>
        <p:nvPicPr>
          <p:cNvPr id="53" name="Рисунок 2" descr=""/>
          <p:cNvPicPr/>
          <p:nvPr/>
        </p:nvPicPr>
        <p:blipFill>
          <a:blip r:embed="rId2"/>
          <a:srcRect l="759" t="0" r="1072" b="-100"/>
          <a:stretch/>
        </p:blipFill>
        <p:spPr>
          <a:xfrm>
            <a:off x="4092840" y="41400"/>
            <a:ext cx="1043640" cy="938880"/>
          </a:xfrm>
          <a:prstGeom prst="rect">
            <a:avLst/>
          </a:prstGeom>
          <a:ln>
            <a:noFill/>
          </a:ln>
        </p:spPr>
      </p:pic>
      <p:sp>
        <p:nvSpPr>
          <p:cNvPr id="54" name="CustomShape 2"/>
          <p:cNvSpPr/>
          <p:nvPr/>
        </p:nvSpPr>
        <p:spPr>
          <a:xfrm>
            <a:off x="-2880" y="5776920"/>
            <a:ext cx="5327640" cy="11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0" bIns="0">
            <a:spAutoFit/>
          </a:bodyPr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b="1" lang="ru-RU" sz="1600" spc="97" strike="noStrike">
                <a:solidFill>
                  <a:srgbClr val="d40000"/>
                </a:solidFill>
                <a:latin typeface="Arial"/>
              </a:rPr>
              <a:t>Требования к кандидатам</a:t>
            </a:r>
            <a:endParaRPr b="0" lang="ru-RU" sz="16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charset="2"/>
              <a:buChar char=""/>
            </a:pPr>
            <a:r>
              <a:rPr b="1" lang="ru-RU" sz="1200" spc="-21" strike="noStrike">
                <a:latin typeface="Arial"/>
              </a:rPr>
              <a:t>возраст – до 65 лет;</a:t>
            </a:r>
            <a:endParaRPr b="0" lang="ru-RU" sz="12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charset="2"/>
              <a:buChar char=""/>
            </a:pPr>
            <a:r>
              <a:rPr b="1" lang="ru-RU" sz="1200" spc="-21" strike="noStrike">
                <a:latin typeface="Arial"/>
              </a:rPr>
              <a:t>состояние здоровья – способен выполнять боевую задачу;</a:t>
            </a:r>
            <a:endParaRPr b="0" lang="ru-RU" sz="12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charset="2"/>
              <a:buChar char=""/>
            </a:pPr>
            <a:r>
              <a:rPr b="1" lang="ru-RU" sz="1200" spc="-60" strike="noStrike">
                <a:latin typeface="Arial"/>
              </a:rPr>
              <a:t>соответствие требованиям к профессиональной психологической </a:t>
            </a:r>
            <a:r>
              <a:rPr b="1" lang="ru-RU" sz="1200" spc="-21" strike="noStrike">
                <a:latin typeface="Arial"/>
              </a:rPr>
              <a:t>пригодности;</a:t>
            </a:r>
            <a:endParaRPr b="0" lang="ru-RU" sz="12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charset="2"/>
              <a:buChar char=""/>
            </a:pPr>
            <a:r>
              <a:rPr b="1" lang="ru-RU" sz="1200" spc="-21" strike="noStrike">
                <a:latin typeface="Arial"/>
              </a:rPr>
              <a:t>физическая выносливость.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6840" y="7151040"/>
            <a:ext cx="5327640" cy="38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85000"/>
              </a:lnSpc>
            </a:pPr>
            <a:r>
              <a:rPr b="1" lang="ru-RU" sz="1500" spc="-1" strike="noStrike">
                <a:latin typeface="Arial Black"/>
              </a:rPr>
              <a:t>Контракт заключается на </a:t>
            </a:r>
            <a:r>
              <a:rPr b="1" lang="ru-RU" sz="1500" spc="-1" strike="noStrike">
                <a:solidFill>
                  <a:srgbClr val="ff0000"/>
                </a:solidFill>
                <a:latin typeface="Arial Black"/>
              </a:rPr>
              <a:t>6</a:t>
            </a:r>
            <a:r>
              <a:rPr b="1" lang="ru-RU" sz="1500" spc="-1" strike="noStrike">
                <a:latin typeface="Arial Black"/>
              </a:rPr>
              <a:t>, </a:t>
            </a:r>
            <a:r>
              <a:rPr b="1" lang="ru-RU" sz="1500" spc="-1" strike="noStrike">
                <a:solidFill>
                  <a:srgbClr val="ff0000"/>
                </a:solidFill>
                <a:latin typeface="Arial Black"/>
              </a:rPr>
              <a:t>8</a:t>
            </a:r>
            <a:r>
              <a:rPr b="1" lang="ru-RU" sz="1500" spc="-1" strike="noStrike">
                <a:latin typeface="Arial Black"/>
              </a:rPr>
              <a:t> или </a:t>
            </a:r>
            <a:r>
              <a:rPr b="1" lang="ru-RU" sz="1500" spc="-1" strike="noStrike">
                <a:solidFill>
                  <a:srgbClr val="ff0000"/>
                </a:solidFill>
                <a:latin typeface="Arial Black"/>
              </a:rPr>
              <a:t>12 </a:t>
            </a:r>
            <a:r>
              <a:rPr b="1" lang="ru-RU" sz="1500" spc="-1" strike="noStrike">
                <a:latin typeface="Arial Black"/>
              </a:rPr>
              <a:t>месяцев </a:t>
            </a:r>
            <a:endParaRPr b="0" lang="ru-RU" sz="1500" spc="-1" strike="noStrike"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b="1" lang="ru-RU" sz="1500" spc="-1" strike="noStrike">
                <a:latin typeface="Arial Black"/>
              </a:rPr>
              <a:t>(по решению гражданина)</a:t>
            </a:r>
            <a:endParaRPr b="0" lang="ru-RU" sz="1500" spc="-1" strike="noStrike">
              <a:latin typeface="Arial"/>
            </a:endParaRPr>
          </a:p>
        </p:txBody>
      </p:sp>
      <p:pic>
        <p:nvPicPr>
          <p:cNvPr id="56" name="Рисунок 4" descr=""/>
          <p:cNvPicPr/>
          <p:nvPr/>
        </p:nvPicPr>
        <p:blipFill>
          <a:blip r:embed="rId3"/>
          <a:srcRect l="0" t="7563" r="0" b="54406"/>
          <a:stretch/>
        </p:blipFill>
        <p:spPr>
          <a:xfrm>
            <a:off x="0" y="1192320"/>
            <a:ext cx="5327280" cy="20257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7" name="CustomShape 4"/>
          <p:cNvSpPr/>
          <p:nvPr/>
        </p:nvSpPr>
        <p:spPr>
          <a:xfrm>
            <a:off x="0" y="2980440"/>
            <a:ext cx="5327640" cy="286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0" bIns="0">
            <a:spAutoFit/>
          </a:bodyPr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b="1" lang="ru-RU" sz="1600" spc="-21" strike="noStrike">
                <a:solidFill>
                  <a:srgbClr val="385623"/>
                </a:solidFill>
                <a:latin typeface="Arial"/>
              </a:rPr>
              <a:t>Гарантируем</a:t>
            </a:r>
            <a:endParaRPr b="0" lang="ru-RU" sz="16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385623"/>
              </a:buClr>
              <a:buSzPct val="150000"/>
              <a:buFont typeface="Wingdings" charset="2"/>
              <a:buChar char=""/>
            </a:pPr>
            <a:r>
              <a:rPr b="1" lang="ru-RU" sz="1100" spc="-32" strike="noStrike">
                <a:latin typeface="Arial"/>
              </a:rPr>
              <a:t>денежное содержание за участие в СВО – от </a:t>
            </a:r>
            <a:r>
              <a:rPr b="1" lang="ru-RU" sz="1300" spc="-32" strike="noStrike">
                <a:solidFill>
                  <a:srgbClr val="ff0000"/>
                </a:solidFill>
                <a:latin typeface="Arial"/>
              </a:rPr>
              <a:t>205 000</a:t>
            </a:r>
            <a:r>
              <a:rPr b="1" lang="ru-RU" sz="1100" spc="-32" strike="noStrike">
                <a:latin typeface="Arial"/>
              </a:rPr>
              <a:t> руб.;</a:t>
            </a:r>
            <a:endParaRPr b="0" lang="ru-RU" sz="11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385623"/>
              </a:buClr>
              <a:buSzPct val="150000"/>
              <a:buFont typeface="Wingdings" charset="2"/>
              <a:buChar char=""/>
            </a:pPr>
            <a:r>
              <a:rPr b="1" lang="ru-RU" sz="1100" spc="-32" strike="noStrike">
                <a:latin typeface="Arial"/>
              </a:rPr>
              <a:t>единовременное поощрение при заключении контракта – </a:t>
            </a:r>
            <a:r>
              <a:rPr b="1" lang="ru-RU" sz="1300" spc="-32" strike="noStrike">
                <a:solidFill>
                  <a:srgbClr val="ff0000"/>
                </a:solidFill>
                <a:latin typeface="Arial"/>
              </a:rPr>
              <a:t>35 000 </a:t>
            </a:r>
            <a:r>
              <a:rPr b="1" lang="ru-RU" sz="1100" spc="-32" strike="noStrike">
                <a:latin typeface="Arial"/>
              </a:rPr>
              <a:t>руб.; </a:t>
            </a:r>
            <a:endParaRPr b="0" lang="ru-RU" sz="11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385623"/>
              </a:buClr>
              <a:buSzPct val="150000"/>
              <a:buFont typeface="Wingdings" charset="2"/>
              <a:buChar char=""/>
            </a:pPr>
            <a:r>
              <a:rPr b="1" lang="ru-RU" sz="1100" spc="-21" strike="noStrike">
                <a:latin typeface="Arial"/>
              </a:rPr>
              <a:t>выплата за участие в активных боевых действиях –</a:t>
            </a:r>
            <a:r>
              <a:rPr b="1" lang="ru-RU" sz="1100" spc="-2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lang="ru-RU" sz="1300" spc="-21" strike="noStrike">
                <a:solidFill>
                  <a:srgbClr val="ff0000"/>
                </a:solidFill>
                <a:latin typeface="Arial"/>
              </a:rPr>
              <a:t>8 000 </a:t>
            </a:r>
            <a:r>
              <a:rPr b="1" lang="ru-RU" sz="1100" spc="-21" strike="noStrike">
                <a:latin typeface="Arial"/>
              </a:rPr>
              <a:t>руб. </a:t>
            </a:r>
            <a:br/>
            <a:r>
              <a:rPr b="1" lang="ru-RU" sz="1100" spc="-21" strike="noStrike">
                <a:latin typeface="Arial"/>
              </a:rPr>
              <a:t>в сутки;</a:t>
            </a:r>
            <a:endParaRPr b="0" lang="ru-RU" sz="11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385623"/>
              </a:buClr>
              <a:buSzPct val="150000"/>
              <a:buFont typeface="Wingdings" charset="2"/>
              <a:buChar char=""/>
            </a:pPr>
            <a:r>
              <a:rPr b="1" lang="ru-RU" sz="1100" spc="-21" strike="noStrike">
                <a:latin typeface="Arial"/>
              </a:rPr>
              <a:t>вознаграждение за уничтожение или захват военной техники противника – от </a:t>
            </a:r>
            <a:r>
              <a:rPr b="1" lang="ru-RU" sz="1300" spc="-21" strike="noStrike">
                <a:solidFill>
                  <a:srgbClr val="ff0000"/>
                </a:solidFill>
                <a:latin typeface="Arial"/>
              </a:rPr>
              <a:t>50 000 </a:t>
            </a:r>
            <a:r>
              <a:rPr b="1" lang="ru-RU" sz="1100" spc="-21" strike="noStrike">
                <a:latin typeface="Arial"/>
              </a:rPr>
              <a:t>до </a:t>
            </a:r>
            <a:r>
              <a:rPr b="1" lang="ru-RU" sz="1300" spc="-21" strike="noStrike">
                <a:solidFill>
                  <a:srgbClr val="ff0000"/>
                </a:solidFill>
                <a:latin typeface="Arial"/>
              </a:rPr>
              <a:t>1 000 000 </a:t>
            </a:r>
            <a:r>
              <a:rPr b="1" lang="ru-RU" sz="1100" spc="-21" strike="noStrike">
                <a:latin typeface="Arial"/>
              </a:rPr>
              <a:t>руб.;</a:t>
            </a:r>
            <a:endParaRPr b="0" lang="ru-RU" sz="11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385623"/>
              </a:buClr>
              <a:buSzPct val="150000"/>
              <a:buFont typeface="Wingdings" charset="2"/>
              <a:buChar char=""/>
            </a:pPr>
            <a:r>
              <a:rPr b="1" lang="ru-RU" sz="1100" spc="-21" strike="noStrike">
                <a:latin typeface="Arial"/>
              </a:rPr>
              <a:t>единовременная выплата при награждении государственными наградами – от </a:t>
            </a:r>
            <a:r>
              <a:rPr b="1" lang="ru-RU" sz="1300" spc="-21" strike="noStrike">
                <a:solidFill>
                  <a:srgbClr val="ff0000"/>
                </a:solidFill>
                <a:latin typeface="Arial"/>
              </a:rPr>
              <a:t>45</a:t>
            </a:r>
            <a:r>
              <a:rPr b="1" lang="ru-RU" sz="1100" spc="-21" strike="noStrike">
                <a:latin typeface="Arial"/>
              </a:rPr>
              <a:t>% до </a:t>
            </a:r>
            <a:r>
              <a:rPr b="1" lang="ru-RU" sz="1300" spc="-21" strike="noStrike">
                <a:solidFill>
                  <a:srgbClr val="ff0000"/>
                </a:solidFill>
                <a:latin typeface="Arial"/>
              </a:rPr>
              <a:t>445</a:t>
            </a:r>
            <a:r>
              <a:rPr b="1" lang="ru-RU" sz="1100" spc="-21" strike="noStrike">
                <a:latin typeface="Arial"/>
              </a:rPr>
              <a:t>% денежного содержания);</a:t>
            </a:r>
            <a:endParaRPr b="0" lang="ru-RU" sz="11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385623"/>
              </a:buClr>
              <a:buSzPct val="150000"/>
              <a:buFont typeface="Wingdings" charset="2"/>
              <a:buChar char=""/>
            </a:pPr>
            <a:r>
              <a:rPr b="1" lang="ru-RU" sz="1100" spc="-21" strike="noStrike">
                <a:latin typeface="Arial"/>
              </a:rPr>
              <a:t>единовременная выплата в следствии увечья – </a:t>
            </a:r>
            <a:r>
              <a:rPr b="1" lang="ru-RU" sz="1300" spc="-21" strike="noStrike">
                <a:solidFill>
                  <a:srgbClr val="ff0000"/>
                </a:solidFill>
                <a:latin typeface="Arial"/>
              </a:rPr>
              <a:t>3 000 000 </a:t>
            </a:r>
            <a:r>
              <a:rPr b="1" lang="ru-RU" sz="1100" spc="-21" strike="noStrike">
                <a:latin typeface="Arial"/>
              </a:rPr>
              <a:t>руб.;</a:t>
            </a:r>
            <a:endParaRPr b="0" lang="ru-RU" sz="11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385623"/>
              </a:buClr>
              <a:buSzPct val="150000"/>
              <a:buFont typeface="Wingdings" charset="2"/>
              <a:buChar char=""/>
            </a:pPr>
            <a:r>
              <a:rPr b="1" lang="ru-RU" sz="1100" spc="-21" strike="noStrike">
                <a:latin typeface="Arial"/>
              </a:rPr>
              <a:t>сохранение пенсии за выслугу лет для военных пенсионеров;</a:t>
            </a:r>
            <a:endParaRPr b="0" lang="ru-RU" sz="11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385623"/>
              </a:buClr>
              <a:buSzPct val="150000"/>
              <a:buFont typeface="Wingdings" charset="2"/>
              <a:buChar char=""/>
            </a:pPr>
            <a:r>
              <a:rPr b="1" lang="ru-RU" sz="1100" spc="-21" strike="noStrike">
                <a:latin typeface="Arial"/>
              </a:rPr>
              <a:t>продовольственное, вещевое и медицинское обеспечение;</a:t>
            </a:r>
            <a:endParaRPr b="0" lang="ru-RU" sz="11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385623"/>
              </a:buClr>
              <a:buSzPct val="150000"/>
              <a:buFont typeface="Wingdings" charset="2"/>
              <a:buChar char=""/>
            </a:pPr>
            <a:r>
              <a:rPr b="1" lang="ru-RU" sz="1100" spc="-21" strike="noStrike">
                <a:latin typeface="Arial"/>
              </a:rPr>
              <a:t>статус ветерана боевых действий;</a:t>
            </a:r>
            <a:endParaRPr b="0" lang="ru-RU" sz="1100" spc="-1" strike="noStrike">
              <a:latin typeface="Arial"/>
            </a:endParaRPr>
          </a:p>
          <a:p>
            <a:pPr marL="266760" indent="-266400" algn="just">
              <a:lnSpc>
                <a:spcPct val="85000"/>
              </a:lnSpc>
              <a:spcAft>
                <a:spcPts val="400"/>
              </a:spcAft>
              <a:buClr>
                <a:srgbClr val="385623"/>
              </a:buClr>
              <a:buSzPct val="150000"/>
              <a:buFont typeface="Wingdings" charset="2"/>
              <a:buChar char=""/>
            </a:pPr>
            <a:r>
              <a:rPr b="1" lang="ru-RU" sz="1100" spc="-21" strike="noStrike">
                <a:latin typeface="Arial"/>
              </a:rPr>
              <a:t>кредитные и налоговые каникулы.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0" y="207720"/>
            <a:ext cx="5327640" cy="109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88000" rIns="0" tIns="0" bIns="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 Black"/>
              </a:rPr>
              <a:t>МИНИСТЕРСТВО ОБОРОНЫ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 Black"/>
              </a:rPr>
              <a:t>РОССИЙСКОЙ ФЕДЕРАЦИИ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 Black"/>
              </a:rPr>
              <a:t>ведёт набор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97" strike="noStrike">
                <a:solidFill>
                  <a:srgbClr val="ffffff"/>
                </a:solidFill>
                <a:latin typeface="Arial Black"/>
              </a:rPr>
              <a:t>в </a:t>
            </a:r>
            <a:r>
              <a:rPr b="1" lang="ru-RU" sz="1800" spc="-1" strike="noStrike">
                <a:solidFill>
                  <a:srgbClr val="ffffff"/>
                </a:solidFill>
                <a:latin typeface="Arial Black"/>
              </a:rPr>
              <a:t>добровольческие отряды «Барс»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0" y="0"/>
            <a:ext cx="5327640" cy="7559280"/>
          </a:xfrm>
          <a:prstGeom prst="rect">
            <a:avLst/>
          </a:prstGeom>
          <a:gradFill rotWithShape="0">
            <a:gsLst>
              <a:gs pos="0">
                <a:schemeClr val="accent2">
                  <a:lumMod val="60000"/>
                  <a:lumOff val="40000"/>
                </a:schemeClr>
              </a:gs>
              <a:gs pos="52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Application>LibreOffice/6.1.6.3$Linux_X86_64 LibreOffice_project/10$Build-3</Application>
  <Words>219</Words>
  <Paragraphs>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2021-07-14T05:01:48Z</dcterms:created>
  <dc:creator>Мариничев Александр Николаевич</dc:creator>
  <dc:description/>
  <dc:language>ru-RU</dc:language>
  <cp:lastModifiedBy>Трофименко Евгений Сергеевич</cp:lastModifiedBy>
  <cp:lastPrinted>2022-01-19T08:45:15Z</cp:lastPrinted>
  <dcterms:modified xsi:type="dcterms:W3CDTF">2023-09-29T12:28:49Z</dcterms:modified>
  <cp:revision>143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</vt:i4>
  </property>
</Properties>
</file>