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60" r:id="rId6"/>
    <p:sldId id="262" r:id="rId7"/>
    <p:sldId id="258" r:id="rId8"/>
    <p:sldId id="261" r:id="rId9"/>
    <p:sldId id="264" r:id="rId10"/>
    <p:sldId id="263" r:id="rId11"/>
    <p:sldId id="267" r:id="rId12"/>
    <p:sldId id="268" r:id="rId13"/>
    <p:sldId id="265" r:id="rId14"/>
    <p:sldId id="266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1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22BF7-2551-4A4D-A558-6E465654E5F2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EB3DB-D114-4D96-919A-C35687661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РАБОТА всё\ПОЛИЦИЯ\2020\ПРЕЗЕНТАЦИЯ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1414"/>
            <a:ext cx="5072098" cy="92869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ПОЛИЦИЯ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D:\РАБОТА всё\ПОЛИЦИЯ\2020\ПРЕЗЕНТАЦИЯ\6ч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071547"/>
            <a:ext cx="7929585" cy="5545160"/>
          </a:xfrm>
          <a:prstGeom prst="rect">
            <a:avLst/>
          </a:prstGeom>
          <a:noFill/>
        </p:spPr>
      </p:pic>
      <p:pic>
        <p:nvPicPr>
          <p:cNvPr id="1027" name="Picture 3" descr="D:\РАБОТА всё\ПОЛИЦИЯ\2020\ПРЕЗЕНТАЦИ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8290" y="2786058"/>
            <a:ext cx="5315878" cy="3071834"/>
          </a:xfrm>
          <a:prstGeom prst="rect">
            <a:avLst/>
          </a:prstGeom>
          <a:noFill/>
        </p:spPr>
      </p:pic>
      <p:pic>
        <p:nvPicPr>
          <p:cNvPr id="1031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7938" y="1071546"/>
            <a:ext cx="6596062" cy="1228725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14678" y="1214422"/>
            <a:ext cx="571504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ПРЕДУПРЕЖДАЕТ!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7938" y="642918"/>
            <a:ext cx="6596062" cy="122872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43240" y="642918"/>
            <a:ext cx="5786478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4800" b="1" dirty="0" smtClean="0"/>
          </a:p>
          <a:p>
            <a:pPr algn="ctr">
              <a:spcBef>
                <a:spcPct val="0"/>
              </a:spcBef>
              <a:defRPr/>
            </a:pPr>
            <a:r>
              <a:rPr lang="ru-RU" sz="12000" dirty="0" smtClean="0">
                <a:solidFill>
                  <a:schemeClr val="bg1"/>
                </a:solidFill>
              </a:rPr>
              <a:t>Правило </a:t>
            </a:r>
            <a:r>
              <a:rPr lang="ru-RU" sz="7500" dirty="0" smtClean="0">
                <a:solidFill>
                  <a:schemeClr val="bg1"/>
                </a:solidFill>
              </a:rPr>
              <a:t>«</a:t>
            </a:r>
            <a:r>
              <a:rPr lang="ru-RU" sz="12000" dirty="0" smtClean="0">
                <a:solidFill>
                  <a:schemeClr val="bg1"/>
                </a:solidFill>
              </a:rPr>
              <a:t>4</a:t>
            </a:r>
            <a:r>
              <a:rPr lang="ru-RU" sz="6100" dirty="0" smtClean="0">
                <a:solidFill>
                  <a:schemeClr val="bg1"/>
                </a:solidFill>
              </a:rPr>
              <a:t>Х</a:t>
            </a:r>
            <a:r>
              <a:rPr lang="ru-RU" sz="12000" dirty="0" smtClean="0">
                <a:solidFill>
                  <a:schemeClr val="bg1"/>
                </a:solidFill>
              </a:rPr>
              <a:t>4</a:t>
            </a:r>
            <a:r>
              <a:rPr lang="ru-RU" sz="7500" dirty="0" smtClean="0">
                <a:solidFill>
                  <a:schemeClr val="bg1"/>
                </a:solidFill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" descr="D:\РАБОТА всё\ПОЛИЦИЯ\2020\ПРЕЗЕНТАЦИЯ\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16031"/>
            <a:ext cx="9144000" cy="5067347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1571612"/>
            <a:ext cx="4214842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spcBef>
                <a:spcPct val="0"/>
              </a:spcBef>
              <a:defRPr/>
            </a:pPr>
            <a:endParaRPr lang="ru-RU" sz="4800" b="1" dirty="0" smtClean="0"/>
          </a:p>
          <a:p>
            <a:r>
              <a:rPr lang="ru-RU" sz="11200" b="1" i="1" dirty="0" smtClean="0">
                <a:solidFill>
                  <a:srgbClr val="22518A"/>
                </a:solidFill>
              </a:rPr>
              <a:t>«</a:t>
            </a:r>
            <a:r>
              <a:rPr lang="ru-RU" sz="24000" dirty="0" smtClean="0">
                <a:solidFill>
                  <a:srgbClr val="22518A"/>
                </a:solidFill>
              </a:rPr>
              <a:t>4</a:t>
            </a:r>
            <a:r>
              <a:rPr lang="ru-RU" sz="11200" i="1" dirty="0" smtClean="0">
                <a:solidFill>
                  <a:srgbClr val="22518A"/>
                </a:solidFill>
              </a:rPr>
              <a:t> </a:t>
            </a:r>
            <a:r>
              <a:rPr lang="ru-RU" sz="12800" b="1" i="1" dirty="0" smtClean="0">
                <a:solidFill>
                  <a:srgbClr val="22518A"/>
                </a:solidFill>
              </a:rPr>
              <a:t>способа идентифицировать </a:t>
            </a:r>
          </a:p>
          <a:p>
            <a:r>
              <a:rPr lang="ru-RU" sz="12800" b="1" i="1" dirty="0" smtClean="0">
                <a:solidFill>
                  <a:srgbClr val="22518A"/>
                </a:solidFill>
              </a:rPr>
              <a:t>мошенника    </a:t>
            </a:r>
          </a:p>
          <a:p>
            <a:r>
              <a:rPr lang="ru-RU" sz="12800" b="1" i="1" dirty="0" smtClean="0">
                <a:solidFill>
                  <a:srgbClr val="22518A"/>
                </a:solidFill>
              </a:rPr>
              <a:t>                   и</a:t>
            </a:r>
            <a:r>
              <a:rPr lang="ru-RU" sz="12800" i="1" dirty="0" smtClean="0">
                <a:solidFill>
                  <a:srgbClr val="22518A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643182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6600" dirty="0" smtClean="0">
                <a:solidFill>
                  <a:srgbClr val="22518A"/>
                </a:solidFill>
              </a:rPr>
              <a:t>4</a:t>
            </a:r>
            <a:r>
              <a:rPr lang="ru-RU" sz="3200" i="1" dirty="0" smtClean="0">
                <a:solidFill>
                  <a:srgbClr val="22518A"/>
                </a:solidFill>
              </a:rPr>
              <a:t> </a:t>
            </a:r>
            <a:r>
              <a:rPr lang="ru-RU" sz="3200" b="1" i="1" dirty="0" smtClean="0">
                <a:solidFill>
                  <a:srgbClr val="22518A"/>
                </a:solidFill>
              </a:rPr>
              <a:t>правила </a:t>
            </a:r>
          </a:p>
          <a:p>
            <a:pPr algn="r"/>
            <a:r>
              <a:rPr lang="ru-RU" sz="3200" b="1" i="1" dirty="0" smtClean="0">
                <a:solidFill>
                  <a:srgbClr val="22518A"/>
                </a:solidFill>
              </a:rPr>
              <a:t>не попасться </a:t>
            </a:r>
          </a:p>
          <a:p>
            <a:pPr algn="r"/>
            <a:r>
              <a:rPr lang="ru-RU" sz="3200" b="1" i="1" dirty="0" smtClean="0">
                <a:solidFill>
                  <a:srgbClr val="22518A"/>
                </a:solidFill>
              </a:rPr>
              <a:t>на его уловки»</a:t>
            </a:r>
          </a:p>
          <a:p>
            <a:pPr lvl="0" algn="ctr">
              <a:spcBef>
                <a:spcPct val="0"/>
              </a:spcBef>
              <a:defRPr/>
            </a:pP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 всё\ПОЛИЦИЯ\2020\ПРЕЗЕНТАЦ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D:\РАБОТА всё\ПОЛИЦИЯ\2020\ПРЕЗЕНТАЦИЯ\ц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428736"/>
            <a:ext cx="1166813" cy="1173162"/>
          </a:xfrm>
          <a:prstGeom prst="rect">
            <a:avLst/>
          </a:prstGeom>
          <a:noFill/>
        </p:spPr>
      </p:pic>
      <p:pic>
        <p:nvPicPr>
          <p:cNvPr id="24579" name="Picture 3" descr="D:\РАБОТА всё\ПОЛИЦИЯ\2020\ПРЕЗЕНТАЦИЯ\ц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2690807"/>
            <a:ext cx="1166812" cy="1173163"/>
          </a:xfrm>
          <a:prstGeom prst="rect">
            <a:avLst/>
          </a:prstGeom>
          <a:noFill/>
        </p:spPr>
      </p:pic>
      <p:pic>
        <p:nvPicPr>
          <p:cNvPr id="24580" name="Picture 4" descr="D:\РАБОТА всё\ПОЛИЦИЯ\2020\ПРЕЗЕНТАЦИЯ\ц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952879"/>
            <a:ext cx="1166813" cy="1173163"/>
          </a:xfrm>
          <a:prstGeom prst="rect">
            <a:avLst/>
          </a:prstGeom>
          <a:noFill/>
        </p:spPr>
      </p:pic>
      <p:pic>
        <p:nvPicPr>
          <p:cNvPr id="24581" name="Picture 5" descr="D:\РАБОТА всё\ПОЛИЦИЯ\2020\ПРЕЗЕНТАЦИЯ\ц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5214950"/>
            <a:ext cx="1166812" cy="117316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00034" y="1571612"/>
            <a:ext cx="74295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Невозможно проверить личность позвонившего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3000372"/>
            <a:ext cx="7500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Требует действовать здесь и сейчас «ИЛИ БУДЕТ ПОЗДНО!»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357694"/>
            <a:ext cx="76438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Просит назвать данные о личности, счете, карте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5572140"/>
            <a:ext cx="7429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Его предложение сулит выгоду или </a:t>
            </a:r>
            <a:r>
              <a:rPr lang="ru-RU" sz="2200" dirty="0" smtClean="0">
                <a:solidFill>
                  <a:schemeClr val="bg1"/>
                </a:solidFill>
              </a:rPr>
              <a:t>«защищает» </a:t>
            </a:r>
            <a:r>
              <a:rPr lang="ru-RU" sz="2200" dirty="0" smtClean="0">
                <a:solidFill>
                  <a:schemeClr val="bg1"/>
                </a:solidFill>
              </a:rPr>
              <a:t>от финансовых </a:t>
            </a:r>
            <a:r>
              <a:rPr lang="ru-RU" sz="2200" dirty="0" smtClean="0">
                <a:solidFill>
                  <a:schemeClr val="bg1"/>
                </a:solidFill>
              </a:rPr>
              <a:t>потерь</a:t>
            </a:r>
          </a:p>
        </p:txBody>
      </p:sp>
      <p:pic>
        <p:nvPicPr>
          <p:cNvPr id="2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714356"/>
            <a:ext cx="5786446" cy="50006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071538" y="714356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Признаки мошенника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 всё\ПОЛИЦИЯ\2020\ПРЕЗЕНТАЦ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D:\РАБОТА всё\ПОЛИЦИЯ\2020\ПРЕЗЕНТАЦИЯ\ц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1166813" cy="1173162"/>
          </a:xfrm>
          <a:prstGeom prst="rect">
            <a:avLst/>
          </a:prstGeom>
          <a:noFill/>
        </p:spPr>
      </p:pic>
      <p:pic>
        <p:nvPicPr>
          <p:cNvPr id="24579" name="Picture 3" descr="D:\РАБОТА всё\ПОЛИЦИЯ\2020\ПРЕЗЕНТАЦИЯ\ц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690807"/>
            <a:ext cx="1166812" cy="1173163"/>
          </a:xfrm>
          <a:prstGeom prst="rect">
            <a:avLst/>
          </a:prstGeom>
          <a:noFill/>
        </p:spPr>
      </p:pic>
      <p:pic>
        <p:nvPicPr>
          <p:cNvPr id="24580" name="Picture 4" descr="D:\РАБОТА всё\ПОЛИЦИЯ\2020\ПРЕЗЕНТАЦИЯ\ц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52879"/>
            <a:ext cx="1166813" cy="1173163"/>
          </a:xfrm>
          <a:prstGeom prst="rect">
            <a:avLst/>
          </a:prstGeom>
          <a:noFill/>
        </p:spPr>
      </p:pic>
      <p:pic>
        <p:nvPicPr>
          <p:cNvPr id="24581" name="Picture 5" descr="D:\РАБОТА всё\ПОЛИЦИЯ\2020\ПРЕЗЕНТАЦИЯ\ц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214950"/>
            <a:ext cx="1166812" cy="117316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571604" y="1571612"/>
            <a:ext cx="7429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Никому не сообщайте: CVV-коды от банковских карт подтверждающие пароли из СМС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00166" y="3000372"/>
            <a:ext cx="7500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Проверяйте информацию в официальных источниках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0166" y="4357694"/>
            <a:ext cx="76438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Не переходите по ссылкам от неизвестных отправителей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1604" y="5572140"/>
            <a:ext cx="5429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Используйте антивирус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714356"/>
            <a:ext cx="5786446" cy="50006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071538" y="714356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ОСНОВНЫЕ ПРАВИЛА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РАБОТА всё\ПОЛИЦИЯ\2020\ПРЕЗЕНТАЦИЯ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0306"/>
            <a:ext cx="9143999" cy="5142434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857232"/>
            <a:ext cx="8858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i="1" dirty="0" smtClean="0">
                <a:solidFill>
                  <a:srgbClr val="22518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</a:t>
            </a:r>
            <a:r>
              <a:rPr kumimoji="0" lang="ru-RU" sz="2000" b="0" i="1" strike="noStrike" cap="none" normalizeH="0" baseline="0" smtClean="0">
                <a:ln>
                  <a:noFill/>
                </a:ln>
                <a:solidFill>
                  <a:srgbClr val="22518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ем </a:t>
            </a: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rgbClr val="22518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бы </a:t>
            </a: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rgbClr val="22518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ни </a:t>
            </a: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rgbClr val="22518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называл себя человек,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которого вы никогда не видели</a:t>
            </a: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rgbClr val="22518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вживую,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rgbClr val="22518A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 нас нет ни единого подтверждения того, что он говорит правду</a:t>
            </a:r>
            <a:endParaRPr kumimoji="0" lang="ru-RU" sz="2000" b="1" i="1" strike="noStrike" cap="none" normalizeH="0" baseline="0" dirty="0" smtClean="0">
              <a:ln>
                <a:noFill/>
              </a:ln>
              <a:solidFill>
                <a:srgbClr val="22518A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3116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22518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Проверить это по телефону </a:t>
            </a:r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НЕВОЗМОЖНО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85776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           РЕКОМЕНДАЦИЯ</a:t>
            </a:r>
            <a:r>
              <a:rPr lang="ru-RU" sz="2400" b="1" i="1" dirty="0" smtClean="0">
                <a:solidFill>
                  <a:srgbClr val="22518A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 Прекратите разговор                                и повесьте трубку!	</a:t>
            </a:r>
            <a:endParaRPr lang="ru-RU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РАБОТА всё\ПОЛИЦИЯ\2020\ПРЕЗЕНТАЦИЯ\йй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10285"/>
            <a:ext cx="3075658" cy="4233275"/>
          </a:xfrm>
          <a:prstGeom prst="rect">
            <a:avLst/>
          </a:prstGeom>
          <a:noFill/>
        </p:spPr>
      </p:pic>
      <p:pic>
        <p:nvPicPr>
          <p:cNvPr id="7" name="Picture 2" descr="D:\РАБОТА всё\ПОЛИЦИЯ\2020\ПРЕЗЕНТАЦИЯ\йй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10285"/>
            <a:ext cx="3075658" cy="4233275"/>
          </a:xfrm>
          <a:prstGeom prst="rect">
            <a:avLst/>
          </a:prstGeom>
          <a:noFill/>
        </p:spPr>
      </p:pic>
      <p:pic>
        <p:nvPicPr>
          <p:cNvPr id="8" name="Picture 2" descr="D:\РАБОТА всё\ПОЛИЦИЯ\2020\ПРЕЗЕНТАЦИЯ\йй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8342" y="1410285"/>
            <a:ext cx="3075658" cy="42332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785794"/>
            <a:ext cx="5429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ВАМ ПРИШЛО СООБЩЕНИЕ: 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1571612"/>
            <a:ext cx="16430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2518A"/>
                </a:solidFill>
              </a:rPr>
              <a:t>Поздравляем!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Вы выиграли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АВТОМОБИЛЬ!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Подробности по телефону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Х-ХХХ-ХХХХХХХ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Или перейдите по ссылке</a:t>
            </a:r>
          </a:p>
          <a:p>
            <a:pPr algn="ctr"/>
            <a:r>
              <a:rPr lang="en-US" dirty="0" smtClean="0">
                <a:solidFill>
                  <a:srgbClr val="22518A"/>
                </a:solidFill>
              </a:rPr>
              <a:t>https://</a:t>
            </a:r>
          </a:p>
          <a:p>
            <a:pPr algn="ctr"/>
            <a:r>
              <a:rPr lang="en-US" dirty="0" smtClean="0">
                <a:solidFill>
                  <a:srgbClr val="22518A"/>
                </a:solidFill>
              </a:rPr>
              <a:t>www…..….</a:t>
            </a:r>
            <a:r>
              <a:rPr lang="ru-RU" dirty="0" smtClean="0">
                <a:solidFill>
                  <a:srgbClr val="22518A"/>
                </a:solidFill>
              </a:rPr>
              <a:t>.</a:t>
            </a:r>
            <a:r>
              <a:rPr lang="en-US" dirty="0" err="1" smtClean="0">
                <a:solidFill>
                  <a:srgbClr val="22518A"/>
                </a:solidFill>
              </a:rPr>
              <a:t>ru</a:t>
            </a:r>
            <a:endParaRPr lang="ru-RU" dirty="0" smtClean="0">
              <a:solidFill>
                <a:srgbClr val="22518A"/>
              </a:solidFill>
            </a:endParaRPr>
          </a:p>
          <a:p>
            <a:r>
              <a:rPr lang="ru-RU" dirty="0" smtClean="0">
                <a:solidFill>
                  <a:srgbClr val="22518A"/>
                </a:solidFill>
              </a:rPr>
              <a:t>  </a:t>
            </a:r>
            <a:endParaRPr lang="ru-RU" dirty="0">
              <a:solidFill>
                <a:srgbClr val="22518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0430" y="1500174"/>
            <a:ext cx="1643074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2518A"/>
                </a:solidFill>
              </a:rPr>
              <a:t>Ваша банковская карта </a:t>
            </a:r>
            <a:r>
              <a:rPr lang="ru-RU" sz="1600" dirty="0" err="1" smtClean="0">
                <a:solidFill>
                  <a:srgbClr val="22518A"/>
                </a:solidFill>
              </a:rPr>
              <a:t>заблокирована!</a:t>
            </a:r>
            <a:r>
              <a:rPr lang="ru-RU" sz="1700" dirty="0" err="1" smtClean="0">
                <a:solidFill>
                  <a:srgbClr val="22518A"/>
                </a:solidFill>
              </a:rPr>
              <a:t>Срочно</a:t>
            </a:r>
            <a:r>
              <a:rPr lang="ru-RU" sz="1700" dirty="0" smtClean="0">
                <a:solidFill>
                  <a:srgbClr val="22518A"/>
                </a:solidFill>
              </a:rPr>
              <a:t> свяжитесь по номеру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Х-ХХХ-ХХХХХХХ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И сообщите свой ПИН КОД</a:t>
            </a:r>
          </a:p>
          <a:p>
            <a:r>
              <a:rPr lang="ru-RU" dirty="0" smtClean="0">
                <a:solidFill>
                  <a:srgbClr val="22518A"/>
                </a:solidFill>
              </a:rPr>
              <a:t>  </a:t>
            </a:r>
            <a:endParaRPr lang="ru-RU" dirty="0">
              <a:solidFill>
                <a:srgbClr val="22518A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1571612"/>
            <a:ext cx="16430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2518A"/>
                </a:solidFill>
              </a:rPr>
              <a:t>Мама! Я попал в беду! Срочно положи деньги на этот номер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Х-ХХХ-ХХХХХХХ</a:t>
            </a:r>
          </a:p>
          <a:p>
            <a:pPr algn="ctr"/>
            <a:r>
              <a:rPr lang="ru-RU" dirty="0" smtClean="0">
                <a:solidFill>
                  <a:srgbClr val="22518A"/>
                </a:solidFill>
              </a:rPr>
              <a:t>Нету связи! Потом перезвоню! </a:t>
            </a:r>
          </a:p>
          <a:p>
            <a:r>
              <a:rPr lang="ru-RU" dirty="0" smtClean="0">
                <a:solidFill>
                  <a:srgbClr val="22518A"/>
                </a:solidFill>
              </a:rPr>
              <a:t>  </a:t>
            </a:r>
            <a:endParaRPr lang="ru-RU" dirty="0">
              <a:solidFill>
                <a:srgbClr val="22518A"/>
              </a:solidFill>
            </a:endParaRPr>
          </a:p>
        </p:txBody>
      </p:sp>
      <p:pic>
        <p:nvPicPr>
          <p:cNvPr id="6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429264"/>
            <a:ext cx="9144000" cy="121444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5500702"/>
            <a:ext cx="885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*</a:t>
            </a:r>
            <a:r>
              <a:rPr lang="ru-RU" sz="1600" dirty="0" smtClean="0">
                <a:solidFill>
                  <a:srgbClr val="FFFF00"/>
                </a:solidFill>
              </a:rPr>
              <a:t> Проверьте и убедитесь в достоверности информации, которую Вам сообщили в СМС 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*</a:t>
            </a:r>
            <a:r>
              <a:rPr lang="ru-RU" sz="1600" dirty="0" smtClean="0">
                <a:solidFill>
                  <a:srgbClr val="FFFF00"/>
                </a:solidFill>
              </a:rPr>
              <a:t> Не торопитесь выполнять действия, которые от Вас требует неизвестные.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*</a:t>
            </a:r>
            <a:r>
              <a:rPr lang="ru-RU" sz="1600" dirty="0" smtClean="0">
                <a:solidFill>
                  <a:srgbClr val="FFFF00"/>
                </a:solidFill>
              </a:rPr>
              <a:t> Не отправляйте СМС на короткие номера, указанные в СМС сообщении 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* </a:t>
            </a:r>
            <a:r>
              <a:rPr lang="ru-RU" sz="1600" dirty="0" smtClean="0">
                <a:solidFill>
                  <a:srgbClr val="FFFF00"/>
                </a:solidFill>
              </a:rPr>
              <a:t>Не открывайте файлы и ссылки, пришедшие в СМС сообщениях с неизвестных номеров  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2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1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750"/>
                            </p:stCondLst>
                            <p:childTnLst>
                              <p:par>
                                <p:cTn id="5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75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РАБОТА всё\ПОЛИЦИЯ\2020\ПРЕЗЕНТАЦИЯ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1414"/>
            <a:ext cx="5072098" cy="92869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ПОЛИЦИЯ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7"/>
            <a:ext cx="9144000" cy="857256"/>
          </a:xfrm>
          <a:prstGeom prst="rect">
            <a:avLst/>
          </a:prstGeom>
          <a:noFill/>
        </p:spPr>
      </p:pic>
      <p:pic>
        <p:nvPicPr>
          <p:cNvPr id="2050" name="Picture 2" descr="D:\РАБОТА всё\ПОЛИЦИЯ\2020\ПРЕЗЕНТАЦИЯ\11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920070"/>
            <a:ext cx="6715140" cy="474107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1071546"/>
            <a:ext cx="778674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НАСТОЯТЕЛЬНО РЕКОМЕНДУЕТ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500174"/>
            <a:ext cx="5786478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СОБЛЮДАТЬ ПРОСТЫЕ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ПРАВИЛА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БЕЗОПАСНОСТИ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baseline="0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И</a:t>
            </a:r>
            <a:r>
              <a:rPr lang="ru-RU" sz="2800" b="1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 РАССКАЗАТЬ О НИХ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22518A"/>
                </a:solidFill>
                <a:latin typeface="Arial" pitchFamily="34" charset="0"/>
                <a:ea typeface="+mj-ea"/>
                <a:cs typeface="Arial" pitchFamily="34" charset="0"/>
              </a:rPr>
              <a:t>ЗНАКОМЫМ И БЛИЗКИМ!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1" name="Picture 1" descr="D:\РАБОТА всё\ПОЛИЦИЯ\2020\ПРЕЗЕНТАЦИЯ\qqqqq.png"/>
          <p:cNvPicPr>
            <a:picLocks noChangeAspect="1" noChangeArrowheads="1"/>
          </p:cNvPicPr>
          <p:nvPr/>
        </p:nvPicPr>
        <p:blipFill>
          <a:blip r:embed="rId3"/>
          <a:srcRect l="11111"/>
          <a:stretch>
            <a:fillRect/>
          </a:stretch>
        </p:blipFill>
        <p:spPr bwMode="auto">
          <a:xfrm>
            <a:off x="0" y="668904"/>
            <a:ext cx="8001056" cy="60017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34" y="1428736"/>
            <a:ext cx="4071966" cy="37147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«Основы </a:t>
            </a:r>
            <a:r>
              <a:rPr lang="ru-RU" b="1" dirty="0">
                <a:solidFill>
                  <a:srgbClr val="FF0000"/>
                </a:solidFill>
              </a:rPr>
              <a:t>финансовой грамотности </a:t>
            </a:r>
            <a:r>
              <a:rPr lang="ru-RU" b="1" dirty="0">
                <a:solidFill>
                  <a:srgbClr val="22518A"/>
                </a:solidFill>
              </a:rPr>
              <a:t>– </a:t>
            </a:r>
            <a:r>
              <a:rPr lang="ru-RU" dirty="0">
                <a:solidFill>
                  <a:srgbClr val="22518A"/>
                </a:solidFill>
              </a:rPr>
              <a:t/>
            </a:r>
            <a:br>
              <a:rPr lang="ru-RU" dirty="0">
                <a:solidFill>
                  <a:srgbClr val="22518A"/>
                </a:solidFill>
              </a:rPr>
            </a:br>
            <a:r>
              <a:rPr lang="ru-RU" b="1" dirty="0" smtClean="0">
                <a:solidFill>
                  <a:srgbClr val="22518A"/>
                </a:solidFill>
              </a:rPr>
              <a:t>защита от современных преступлений»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РАБОТА всё\ПОЛИЦИЯ\2020\ПРЕЗЕНТАЦИЯ\1дистанц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76" y="642918"/>
            <a:ext cx="9145575" cy="6018232"/>
          </a:xfrm>
          <a:prstGeom prst="rect">
            <a:avLst/>
          </a:prstGeom>
          <a:noFill/>
        </p:spPr>
      </p:pic>
      <p:pic>
        <p:nvPicPr>
          <p:cNvPr id="8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1857364"/>
            <a:ext cx="5357818" cy="121444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928670"/>
            <a:ext cx="5000628" cy="1143000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FF0000"/>
                </a:solidFill>
              </a:rPr>
              <a:t>Дистанционные мошенничества и кражи </a:t>
            </a:r>
            <a:r>
              <a:rPr lang="ru-RU" sz="2800" b="1" dirty="0" smtClean="0">
                <a:solidFill>
                  <a:srgbClr val="22518A"/>
                </a:solidFill>
              </a:rPr>
              <a:t>– </a:t>
            </a:r>
            <a:r>
              <a:rPr lang="ru-RU" sz="2800" dirty="0" smtClean="0">
                <a:solidFill>
                  <a:srgbClr val="22518A"/>
                </a:solidFill>
              </a:rPr>
              <a:t/>
            </a:r>
            <a:br>
              <a:rPr lang="ru-RU" sz="2800" dirty="0" smtClean="0">
                <a:solidFill>
                  <a:srgbClr val="22518A"/>
                </a:solidFill>
              </a:rPr>
            </a:b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000240"/>
            <a:ext cx="5072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одни из самых распространенных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преступлений современности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РАБОТА всё\ПОЛИЦИЯ\2020\ПРЕЗЕНТАЦИЯ\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9144000" cy="598543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857232"/>
            <a:ext cx="8501122" cy="192882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r>
              <a:rPr lang="ru-RU" sz="2900" dirty="0">
                <a:solidFill>
                  <a:srgbClr val="22518A"/>
                </a:solidFill>
              </a:rPr>
              <a:t>Ежедневно в </a:t>
            </a:r>
            <a:r>
              <a:rPr lang="ru-RU" sz="2900" dirty="0" smtClean="0">
                <a:solidFill>
                  <a:srgbClr val="22518A"/>
                </a:solidFill>
              </a:rPr>
              <a:t>полицию Иркутской области </a:t>
            </a:r>
            <a:r>
              <a:rPr lang="ru-RU" sz="2900" dirty="0">
                <a:solidFill>
                  <a:srgbClr val="22518A"/>
                </a:solidFill>
              </a:rPr>
              <a:t>поступает от </a:t>
            </a:r>
            <a:r>
              <a:rPr lang="ru-RU" sz="2900" b="1" dirty="0">
                <a:solidFill>
                  <a:srgbClr val="22518A"/>
                </a:solidFill>
              </a:rPr>
              <a:t>3</a:t>
            </a:r>
            <a:r>
              <a:rPr lang="ru-RU" sz="2900" dirty="0">
                <a:solidFill>
                  <a:srgbClr val="22518A"/>
                </a:solidFill>
              </a:rPr>
              <a:t> до </a:t>
            </a:r>
            <a:r>
              <a:rPr lang="ru-RU" sz="2900" b="1" dirty="0">
                <a:solidFill>
                  <a:srgbClr val="22518A"/>
                </a:solidFill>
              </a:rPr>
              <a:t>15</a:t>
            </a:r>
            <a:r>
              <a:rPr lang="ru-RU" sz="2900" dirty="0">
                <a:solidFill>
                  <a:srgbClr val="22518A"/>
                </a:solidFill>
              </a:rPr>
              <a:t> сообщений </a:t>
            </a:r>
            <a:r>
              <a:rPr lang="ru-RU" sz="2900" dirty="0" smtClean="0">
                <a:solidFill>
                  <a:srgbClr val="22518A"/>
                </a:solidFill>
              </a:rPr>
              <a:t>о мошенничестве. </a:t>
            </a:r>
          </a:p>
          <a:p>
            <a:endParaRPr lang="ru-RU" sz="2900" dirty="0">
              <a:solidFill>
                <a:srgbClr val="22518A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1428736"/>
            <a:ext cx="8501122" cy="128588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ru-RU" sz="5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7200" b="1" dirty="0" smtClean="0">
                <a:solidFill>
                  <a:srgbClr val="22518A"/>
                </a:solidFill>
              </a:rPr>
              <a:t>Самая крупная </a:t>
            </a:r>
            <a:r>
              <a:rPr lang="ru-RU" sz="7200" b="1" dirty="0">
                <a:solidFill>
                  <a:srgbClr val="22518A"/>
                </a:solidFill>
              </a:rPr>
              <a:t>сумма, </a:t>
            </a:r>
            <a:r>
              <a:rPr lang="ru-RU" sz="7200" b="1" dirty="0" smtClean="0">
                <a:solidFill>
                  <a:srgbClr val="22518A"/>
                </a:solidFill>
              </a:rPr>
              <a:t>переведенная </a:t>
            </a:r>
            <a:r>
              <a:rPr lang="ru-RU" sz="7200" b="1" dirty="0">
                <a:solidFill>
                  <a:srgbClr val="22518A"/>
                </a:solidFill>
              </a:rPr>
              <a:t>аферистам от одного человека – </a:t>
            </a:r>
            <a:r>
              <a:rPr lang="ru-RU" sz="7200" b="1" dirty="0" smtClean="0">
                <a:solidFill>
                  <a:srgbClr val="22518A"/>
                </a:solidFill>
              </a:rPr>
              <a:t>   </a:t>
            </a:r>
          </a:p>
          <a:p>
            <a:r>
              <a:rPr lang="ru-RU" sz="12800" b="1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1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ru-RU" sz="1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3,5 </a:t>
            </a:r>
            <a:r>
              <a:rPr lang="ru-RU" sz="1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</a:t>
            </a:r>
            <a:r>
              <a:rPr lang="ru-RU" sz="8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</a:t>
            </a:r>
          </a:p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000372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22518A"/>
                </a:solidFill>
              </a:rPr>
              <a:t>Возраст пострадавших от </a:t>
            </a:r>
            <a:r>
              <a:rPr lang="ru-RU" sz="3300" b="1" dirty="0" smtClean="0">
                <a:solidFill>
                  <a:srgbClr val="FF0000"/>
                </a:solidFill>
              </a:rPr>
              <a:t>12</a:t>
            </a:r>
            <a:r>
              <a:rPr lang="ru-RU" sz="29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22518A"/>
                </a:solidFill>
              </a:rPr>
              <a:t>до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300" b="1" dirty="0" smtClean="0">
                <a:solidFill>
                  <a:srgbClr val="FF0000"/>
                </a:solidFill>
              </a:rPr>
              <a:t>90</a:t>
            </a:r>
            <a:r>
              <a:rPr lang="ru-RU" sz="33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22518A"/>
                </a:solidFill>
              </a:rPr>
              <a:t>лет.</a:t>
            </a:r>
            <a:endParaRPr lang="ru-RU" dirty="0" smtClean="0">
              <a:solidFill>
                <a:srgbClr val="22518A"/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4429132"/>
            <a:ext cx="242889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518A"/>
                </a:solidFill>
              </a:rPr>
              <a:t>Раскрываемость мошенничеств                                                                                                           – не более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4100" b="1" dirty="0" smtClean="0">
                <a:solidFill>
                  <a:srgbClr val="FF0000"/>
                </a:solidFill>
              </a:rPr>
              <a:t>15%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РАБОТА всё\ПОЛИЦИЯ\2020\ПРЕЗЕНТАЦИЯ\8в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9144000" cy="635798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488" y="5072074"/>
            <a:ext cx="3786214" cy="157163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rgbClr val="22518A"/>
                </a:solidFill>
              </a:rPr>
              <a:t>Жертвами </a:t>
            </a:r>
            <a:r>
              <a:rPr lang="ru-RU" sz="3200" b="1" dirty="0">
                <a:solidFill>
                  <a:srgbClr val="22518A"/>
                </a:solidFill>
              </a:rPr>
              <a:t>мошенников становятся не глупые люди,  </a:t>
            </a: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43644"/>
            <a:ext cx="9144000" cy="42047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85852" y="6072206"/>
            <a:ext cx="7715304" cy="50009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ru-RU" sz="1900" b="1" dirty="0" smtClean="0">
                <a:solidFill>
                  <a:schemeClr val="bg1"/>
                </a:solidFill>
              </a:rPr>
              <a:t>жертвами мошенников становятся люди, </a:t>
            </a:r>
            <a:r>
              <a:rPr lang="ru-RU" sz="1900" b="1" dirty="0" smtClean="0">
                <a:solidFill>
                  <a:srgbClr val="FF0000"/>
                </a:solidFill>
              </a:rPr>
              <a:t>подверженные </a:t>
            </a:r>
            <a:r>
              <a:rPr lang="ru-RU" sz="2900" b="1" dirty="0" smtClean="0">
                <a:solidFill>
                  <a:srgbClr val="FF0000"/>
                </a:solidFill>
              </a:rPr>
              <a:t>влиянию</a:t>
            </a:r>
            <a:endParaRPr kumimoji="0" lang="ru-RU" sz="29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 всё\ПОЛИЦИЯ\2020\ПРЕЗЕНТАЦ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7" name="Picture 5" descr="D:\РАБОТА всё\ПОЛИЦИЯ\2020\ПРЕЗЕНТАЦИЯ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714356"/>
            <a:ext cx="6219064" cy="5892528"/>
          </a:xfrm>
          <a:prstGeom prst="rect">
            <a:avLst/>
          </a:prstGeom>
          <a:noFill/>
        </p:spPr>
      </p:pic>
      <p:pic>
        <p:nvPicPr>
          <p:cNvPr id="3079" name="Picture 7" descr="D:\РАБОТА всё\ПОЛИЦИЯ\2020\ПРЕЗЕНТАЦИЯ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8429652" cy="5920401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43108" y="2643182"/>
            <a:ext cx="3857652" cy="2214578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22518A"/>
                </a:solidFill>
              </a:rPr>
              <a:t>Как </a:t>
            </a:r>
          </a:p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22518A"/>
                </a:solidFill>
              </a:rPr>
              <a:t>это </a:t>
            </a:r>
          </a:p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22518A"/>
                </a:solidFill>
              </a:rPr>
              <a:t>может</a:t>
            </a:r>
          </a:p>
          <a:p>
            <a:pPr lvl="0" algn="ctr">
              <a:spcBef>
                <a:spcPct val="0"/>
              </a:spcBef>
            </a:pPr>
            <a:r>
              <a:rPr lang="ru-RU" sz="3700" b="1" dirty="0" smtClean="0">
                <a:solidFill>
                  <a:srgbClr val="22518A"/>
                </a:solidFill>
              </a:rPr>
              <a:t> произойти?</a:t>
            </a: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57752" y="928670"/>
            <a:ext cx="300039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500" dirty="0" smtClean="0">
                <a:solidFill>
                  <a:schemeClr val="bg1"/>
                </a:solidFill>
              </a:rPr>
              <a:t>звонки</a:t>
            </a:r>
            <a:endParaRPr kumimoji="0" lang="ru-RU" sz="35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643702" y="2143116"/>
            <a:ext cx="1928826" cy="7858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3500" dirty="0" smtClean="0">
                <a:solidFill>
                  <a:schemeClr val="bg1"/>
                </a:solidFill>
              </a:rPr>
              <a:t>SMS- </a:t>
            </a:r>
            <a:r>
              <a:rPr lang="ru-RU" sz="3500" dirty="0" smtClean="0">
                <a:solidFill>
                  <a:schemeClr val="bg1"/>
                </a:solidFill>
              </a:rPr>
              <a:t>сообщения</a:t>
            </a:r>
            <a:endParaRPr kumimoji="0" lang="ru-RU" sz="35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000892" y="3571876"/>
            <a:ext cx="1928826" cy="50006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500" dirty="0" smtClean="0">
                <a:solidFill>
                  <a:schemeClr val="bg1"/>
                </a:solidFill>
              </a:rPr>
              <a:t>мессенджеры</a:t>
            </a:r>
            <a:endParaRPr kumimoji="0" lang="ru-RU" sz="35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72264" y="4572008"/>
            <a:ext cx="1928826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5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почта</a:t>
            </a:r>
            <a:endParaRPr kumimoji="0" lang="ru-RU" sz="35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57818" y="5857892"/>
            <a:ext cx="2071702" cy="71438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500" dirty="0" smtClean="0">
                <a:solidFill>
                  <a:schemeClr val="bg1"/>
                </a:solidFill>
              </a:rPr>
              <a:t>социальные сети</a:t>
            </a:r>
            <a:endParaRPr kumimoji="0" lang="ru-RU" sz="35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1857364"/>
            <a:ext cx="4500594" cy="328614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518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14480" y="928670"/>
            <a:ext cx="7215238" cy="42862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solidFill>
                  <a:srgbClr val="FF0000"/>
                </a:solidFill>
              </a:rPr>
              <a:t>Способов обмана много, но чаще всего это:</a:t>
            </a:r>
          </a:p>
          <a:p>
            <a:endParaRPr lang="ru-RU" sz="2900" dirty="0">
              <a:solidFill>
                <a:srgbClr val="22518A"/>
              </a:solidFill>
            </a:endParaRPr>
          </a:p>
          <a:p>
            <a:pPr lvl="0" algn="ctr">
              <a:spcBef>
                <a:spcPct val="0"/>
              </a:spcBef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1714488"/>
            <a:ext cx="8715404" cy="102467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3108" y="1285860"/>
            <a:ext cx="6143668" cy="1285884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lvl="0"/>
            <a:endParaRPr lang="ru-RU" sz="5400" dirty="0" smtClean="0">
              <a:solidFill>
                <a:srgbClr val="22518A"/>
              </a:solidFill>
            </a:endParaRPr>
          </a:p>
          <a:p>
            <a:pPr lvl="0"/>
            <a:endParaRPr lang="ru-RU" sz="5400" dirty="0" smtClean="0">
              <a:solidFill>
                <a:srgbClr val="22518A"/>
              </a:solidFill>
            </a:endParaRPr>
          </a:p>
          <a:p>
            <a:pPr lvl="0"/>
            <a:endParaRPr lang="ru-RU" sz="5400" b="1" dirty="0" smtClean="0">
              <a:solidFill>
                <a:schemeClr val="bg1"/>
              </a:solidFill>
            </a:endParaRPr>
          </a:p>
          <a:p>
            <a:pPr lvl="0"/>
            <a:r>
              <a:rPr lang="ru-RU" sz="5400" b="1" dirty="0" smtClean="0">
                <a:solidFill>
                  <a:schemeClr val="bg1"/>
                </a:solidFill>
              </a:rPr>
              <a:t>Получение предоплаты либо доступа к счету гражданина </a:t>
            </a:r>
          </a:p>
          <a:p>
            <a:pPr lvl="0"/>
            <a:r>
              <a:rPr lang="ru-RU" sz="5400" b="1" dirty="0" smtClean="0">
                <a:solidFill>
                  <a:schemeClr val="bg1"/>
                </a:solidFill>
              </a:rPr>
              <a:t>при купле-продаже товаров (услуг) в сети Интернет</a:t>
            </a:r>
          </a:p>
          <a:p>
            <a:pPr lvl="0"/>
            <a:endParaRPr lang="ru-RU" sz="5400" b="1" dirty="0" smtClean="0">
              <a:solidFill>
                <a:srgbClr val="22518A"/>
              </a:solidFill>
            </a:endParaRPr>
          </a:p>
          <a:p>
            <a:pPr lvl="0"/>
            <a:endParaRPr lang="ru-RU" sz="5400" b="1" dirty="0" smtClean="0">
              <a:solidFill>
                <a:srgbClr val="22518A"/>
              </a:solidFill>
            </a:endParaRPr>
          </a:p>
          <a:p>
            <a:pPr lvl="0"/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5214950"/>
            <a:ext cx="8786842" cy="12858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00232" y="4714884"/>
            <a:ext cx="7000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rgbClr val="22518A"/>
              </a:solidFill>
            </a:endParaRPr>
          </a:p>
          <a:p>
            <a:pPr lvl="0"/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Сообщения либо звонки о происшествия родственниками,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плохих медицинских анализах, компенсациях за различные покупки (услуги), повышение пенсии, дополнительных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выплатах, выигрыши в лотерею и пр.</a:t>
            </a:r>
          </a:p>
        </p:txBody>
      </p:sp>
      <p:pic>
        <p:nvPicPr>
          <p:cNvPr id="15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00438"/>
            <a:ext cx="8715404" cy="10246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43042" y="3714752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 err="1" smtClean="0">
                <a:solidFill>
                  <a:schemeClr val="bg1"/>
                </a:solidFill>
              </a:rPr>
              <a:t>Смс-сообщения</a:t>
            </a:r>
            <a:r>
              <a:rPr lang="ru-RU" b="1" dirty="0" smtClean="0">
                <a:solidFill>
                  <a:schemeClr val="bg1"/>
                </a:solidFill>
              </a:rPr>
              <a:t> либо звонки от якобы службы безопасности банка</a:t>
            </a:r>
          </a:p>
        </p:txBody>
      </p:sp>
      <p:pic>
        <p:nvPicPr>
          <p:cNvPr id="2" name="Picture 2" descr="D:\РАБОТА всё\ПОЛИЦИЯ\2020\ПРЕЗЕНТАЦИЯ\Безымянный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285860"/>
            <a:ext cx="2057400" cy="2041525"/>
          </a:xfrm>
          <a:prstGeom prst="rect">
            <a:avLst/>
          </a:prstGeom>
          <a:noFill/>
        </p:spPr>
      </p:pic>
      <p:pic>
        <p:nvPicPr>
          <p:cNvPr id="16" name="Picture 2" descr="D:\РАБОТА всё\ПОЛИЦИЯ\2020\ПРЕЗЕНТАЦИЯ\Безымянный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14884"/>
            <a:ext cx="2057400" cy="2041525"/>
          </a:xfrm>
          <a:prstGeom prst="rect">
            <a:avLst/>
          </a:prstGeom>
          <a:noFill/>
        </p:spPr>
      </p:pic>
      <p:pic>
        <p:nvPicPr>
          <p:cNvPr id="1027" name="Picture 3" descr="D:\РАБОТА всё\ПОЛИЦИЯ\2020\ПРЕЗЕНТАЦИЯ\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357298"/>
            <a:ext cx="1898650" cy="1884362"/>
          </a:xfrm>
          <a:prstGeom prst="rect">
            <a:avLst/>
          </a:prstGeom>
          <a:noFill/>
        </p:spPr>
      </p:pic>
      <p:pic>
        <p:nvPicPr>
          <p:cNvPr id="1028" name="Picture 4" descr="D:\РАБОТА всё\ПОЛИЦИЯ\2020\ПРЕЗЕНТАЦИЯ\ц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786322"/>
            <a:ext cx="1895475" cy="1884363"/>
          </a:xfrm>
          <a:prstGeom prst="rect">
            <a:avLst/>
          </a:prstGeom>
          <a:noFill/>
        </p:spPr>
      </p:pic>
      <p:pic>
        <p:nvPicPr>
          <p:cNvPr id="17" name="Picture 2" descr="D:\РАБОТА всё\ПОЛИЦИЯ\2020\ПРЕЗЕНТАЦИЯ\Безымянный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928934"/>
            <a:ext cx="2057400" cy="2041525"/>
          </a:xfrm>
          <a:prstGeom prst="rect">
            <a:avLst/>
          </a:prstGeom>
          <a:noFill/>
        </p:spPr>
      </p:pic>
      <p:pic>
        <p:nvPicPr>
          <p:cNvPr id="1026" name="Picture 2" descr="D:\РАБОТА всё\ПОЛИЦИЯ\2020\ПРЕЗЕНТАЦИЯ\ф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3000372"/>
            <a:ext cx="1895475" cy="18843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D:\РАБОТА всё\ПОЛИЦИЯ\2020\ПРЕЗЕНТАЦИЯ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8064" y="2928934"/>
            <a:ext cx="5655936" cy="3706805"/>
          </a:xfrm>
          <a:prstGeom prst="rect">
            <a:avLst/>
          </a:prstGeom>
          <a:noFill/>
        </p:spPr>
      </p:pic>
      <p:pic>
        <p:nvPicPr>
          <p:cNvPr id="2050" name="Picture 2" descr="D:\РАБОТА всё\ПОЛИЦИЯ\2020\ПРЕЗЕНТАЦИЯ\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42919"/>
            <a:ext cx="6000759" cy="4005224"/>
          </a:xfrm>
          <a:prstGeom prst="rect">
            <a:avLst/>
          </a:prstGeom>
          <a:noFill/>
        </p:spPr>
      </p:pic>
      <p:pic>
        <p:nvPicPr>
          <p:cNvPr id="6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4929198"/>
            <a:ext cx="6000760" cy="1428760"/>
          </a:xfrm>
          <a:prstGeom prst="rect">
            <a:avLst/>
          </a:prstGeom>
          <a:noFill/>
        </p:spPr>
      </p:pic>
      <p:pic>
        <p:nvPicPr>
          <p:cNvPr id="8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142984"/>
            <a:ext cx="4214810" cy="1571636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143504" y="1214422"/>
            <a:ext cx="3857652" cy="128588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0" algn="r"/>
            <a:endParaRPr lang="ru-RU" sz="7200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sz="7200" dirty="0" smtClean="0">
                <a:solidFill>
                  <a:schemeClr val="bg1"/>
                </a:solidFill>
              </a:rPr>
              <a:t>любой мошенник преследует </a:t>
            </a:r>
          </a:p>
          <a:p>
            <a:pPr lvl="0" algn="r"/>
            <a:r>
              <a:rPr lang="ru-RU" sz="11200" b="1" dirty="0" smtClean="0">
                <a:solidFill>
                  <a:srgbClr val="FF0000"/>
                </a:solidFill>
              </a:rPr>
              <a:t>лишь две цели:</a:t>
            </a:r>
          </a:p>
          <a:p>
            <a:pPr lvl="0" algn="r"/>
            <a:r>
              <a:rPr lang="ru-RU" sz="7200" dirty="0" smtClean="0">
                <a:solidFill>
                  <a:schemeClr val="bg1"/>
                </a:solidFill>
              </a:rPr>
              <a:t> обманным путем </a:t>
            </a:r>
            <a:r>
              <a:rPr lang="ru-RU" sz="7200" b="1" dirty="0" smtClean="0">
                <a:solidFill>
                  <a:schemeClr val="bg1"/>
                </a:solidFill>
              </a:rPr>
              <a:t>заставить жертву </a:t>
            </a:r>
          </a:p>
          <a:p>
            <a:pPr lvl="0" algn="r"/>
            <a:r>
              <a:rPr lang="ru-RU" sz="7200" b="1" dirty="0" smtClean="0">
                <a:solidFill>
                  <a:schemeClr val="bg1"/>
                </a:solidFill>
              </a:rPr>
              <a:t>перевести денежные средства</a:t>
            </a:r>
          </a:p>
          <a:p>
            <a:pPr lvl="0"/>
            <a:endParaRPr lang="ru-RU" sz="5400" b="1" dirty="0" smtClean="0">
              <a:solidFill>
                <a:srgbClr val="22518A"/>
              </a:solidFill>
            </a:endParaRPr>
          </a:p>
          <a:p>
            <a:pPr lvl="0"/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844" y="5214950"/>
            <a:ext cx="5500726" cy="1285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</a:rPr>
              <a:t>Либо </a:t>
            </a:r>
            <a:r>
              <a:rPr lang="ru-RU" sz="2000" b="1" dirty="0" smtClean="0">
                <a:solidFill>
                  <a:schemeClr val="bg1"/>
                </a:solidFill>
              </a:rPr>
              <a:t>создать условия</a:t>
            </a:r>
            <a:r>
              <a:rPr lang="ru-RU" dirty="0" smtClean="0">
                <a:solidFill>
                  <a:schemeClr val="bg1"/>
                </a:solidFill>
              </a:rPr>
              <a:t>, когда деньги можно </a:t>
            </a:r>
            <a:r>
              <a:rPr lang="ru-RU" sz="2000" b="1" dirty="0" smtClean="0">
                <a:solidFill>
                  <a:schemeClr val="bg1"/>
                </a:solidFill>
              </a:rPr>
              <a:t>похитить дистанционно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kumimoji="0" lang="ru-RU" sz="4300" b="0" i="0" u="none" strike="noStrike" kern="1200" cap="none" spc="0" normalizeH="0" baseline="0" noProof="0" dirty="0" smtClean="0">
              <a:ln>
                <a:noFill/>
              </a:ln>
              <a:solidFill>
                <a:srgbClr val="22518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 всё\ПОЛИЦИЯ\2020\ПРЕЗЕНТАЦИЯ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2844" y="714356"/>
            <a:ext cx="878687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КЕМ ПРЕДСТАВЛЯЮТСЯ МОШЕННИКИ: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43240" y="642918"/>
            <a:ext cx="5786478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ru-RU" sz="4800" b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1285860"/>
            <a:ext cx="8715404" cy="1024678"/>
          </a:xfrm>
          <a:prstGeom prst="rect">
            <a:avLst/>
          </a:prstGeom>
          <a:noFill/>
        </p:spPr>
      </p:pic>
      <p:pic>
        <p:nvPicPr>
          <p:cNvPr id="8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643182"/>
            <a:ext cx="8715404" cy="1024678"/>
          </a:xfrm>
          <a:prstGeom prst="rect">
            <a:avLst/>
          </a:prstGeom>
          <a:noFill/>
        </p:spPr>
      </p:pic>
      <p:pic>
        <p:nvPicPr>
          <p:cNvPr id="10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72074"/>
            <a:ext cx="8715404" cy="1024678"/>
          </a:xfrm>
          <a:prstGeom prst="rect">
            <a:avLst/>
          </a:prstGeom>
          <a:noFill/>
        </p:spPr>
      </p:pic>
      <p:pic>
        <p:nvPicPr>
          <p:cNvPr id="11" name="Picture 7" descr="D:\РАБОТА всё\ПОЛИЦИЯ\2020\ПРЕЗЕНТАЦИЯ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3857628"/>
            <a:ext cx="8715404" cy="1024678"/>
          </a:xfrm>
          <a:prstGeom prst="rect">
            <a:avLst/>
          </a:prstGeom>
          <a:noFill/>
        </p:spPr>
      </p:pic>
      <p:pic>
        <p:nvPicPr>
          <p:cNvPr id="4098" name="Picture 2" descr="D:\РАБОТА всё\ПОЛИЦИЯ\2020\ПРЕЗЕНТАЦИЯ\1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1608038" cy="1599957"/>
          </a:xfrm>
          <a:prstGeom prst="rect">
            <a:avLst/>
          </a:prstGeom>
          <a:noFill/>
        </p:spPr>
      </p:pic>
      <p:pic>
        <p:nvPicPr>
          <p:cNvPr id="4099" name="Picture 3" descr="D:\РАБОТА всё\ПОЛИЦИЯ\2020\ПРЕЗЕНТАЦИЯ\3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2214554"/>
            <a:ext cx="1608038" cy="1598611"/>
          </a:xfrm>
          <a:prstGeom prst="rect">
            <a:avLst/>
          </a:prstGeom>
          <a:noFill/>
        </p:spPr>
      </p:pic>
      <p:pic>
        <p:nvPicPr>
          <p:cNvPr id="4100" name="Picture 4" descr="D:\РАБОТА всё\ПОЛИЦИЯ\2020\ПРЕЗЕНТАЦИЯ\2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429000"/>
            <a:ext cx="1608038" cy="1599957"/>
          </a:xfrm>
          <a:prstGeom prst="rect">
            <a:avLst/>
          </a:prstGeom>
          <a:noFill/>
        </p:spPr>
      </p:pic>
      <p:pic>
        <p:nvPicPr>
          <p:cNvPr id="4101" name="Picture 5" descr="D:\РАБОТА всё\ПОЛИЦИЯ\2020\ПРЕЗЕНТАЦИЯ\4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4714884"/>
            <a:ext cx="1608038" cy="159861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43042" y="1428736"/>
            <a:ext cx="6215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специалистом по защите банковских карт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от несанкционированного подключения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57290" y="2643182"/>
            <a:ext cx="6000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врачом поликлиники, сообщившим, что вам поставлен тяжелый диагноз и нужно срочно заказать редкое лекарство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85918" y="3857628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сотрудником полиции (адвокатом, прокурором), объясняющим вам, что ваш сын сбил пешехода и за это может угодить в тюрьму или стал участником драки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00100" y="5143512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работником </a:t>
            </a:r>
            <a:r>
              <a:rPr lang="ru-RU" dirty="0" smtClean="0">
                <a:solidFill>
                  <a:schemeClr val="bg1"/>
                </a:solidFill>
              </a:rPr>
              <a:t>суда или правительства, </a:t>
            </a:r>
            <a:r>
              <a:rPr lang="ru-RU" dirty="0" smtClean="0">
                <a:solidFill>
                  <a:schemeClr val="bg1"/>
                </a:solidFill>
              </a:rPr>
              <a:t>говорящим </a:t>
            </a:r>
            <a:r>
              <a:rPr lang="ru-RU" dirty="0" smtClean="0">
                <a:solidFill>
                  <a:schemeClr val="bg1"/>
                </a:solidFill>
              </a:rPr>
              <a:t>о полагающихся компенсациях за ранее приобретенные лекарства, биологические </a:t>
            </a:r>
            <a:r>
              <a:rPr lang="ru-RU" dirty="0" smtClean="0">
                <a:solidFill>
                  <a:schemeClr val="bg1"/>
                </a:solidFill>
              </a:rPr>
              <a:t>добавки и т.д.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64291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 smtClean="0">
              <a:solidFill>
                <a:srgbClr val="FF000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211669"/>
            <a:ext cx="9001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технически замаскировать любой номер для злоумышленников не составляет большого труда</a:t>
            </a:r>
            <a:endParaRPr 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515</Words>
  <Application>Microsoft Office PowerPoint</Application>
  <PresentationFormat>Экран (4:3)</PresentationFormat>
  <Paragraphs>112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ПОЛИЦИЯ</vt:lpstr>
      <vt:lpstr>«Основы финансовой грамотности –  защита от современных преступлений» </vt:lpstr>
      <vt:lpstr>Дистанционные мошенничества и кражи –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ПОЛИЦИЯ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ПОЛИЦИЯ</dc:title>
  <dc:creator>Alina</dc:creator>
  <cp:lastModifiedBy>Alina</cp:lastModifiedBy>
  <cp:revision>212</cp:revision>
  <dcterms:created xsi:type="dcterms:W3CDTF">2020-07-28T02:43:51Z</dcterms:created>
  <dcterms:modified xsi:type="dcterms:W3CDTF">2020-09-09T07:22:07Z</dcterms:modified>
</cp:coreProperties>
</file>