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60" r:id="rId3"/>
    <p:sldId id="259" r:id="rId4"/>
    <p:sldId id="271" r:id="rId5"/>
    <p:sldId id="272" r:id="rId6"/>
    <p:sldId id="26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1404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6B747-3D65-4D32-8ED9-8D8068C22803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B6C550-24EF-4FC2-B809-D2831674A4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7173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442C1-4B49-47E1-955F-C54CA324E591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442C1-4B49-47E1-955F-C54CA324E591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6C550-24EF-4FC2-B809-D2831674A44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8934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084B-DE67-4159-88F5-8359A9CC293E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C423-0E45-43C5-BD97-60D54D1D92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1856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15000">
        <p:split orient="vert"/>
      </p:transition>
    </mc:Choice>
    <mc:Fallback>
      <p:transition spd="slow" advTm="15000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084B-DE67-4159-88F5-8359A9CC293E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C423-0E45-43C5-BD97-60D54D1D92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2758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15000">
        <p:split orient="vert"/>
      </p:transition>
    </mc:Choice>
    <mc:Fallback>
      <p:transition spd="slow" advTm="15000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084B-DE67-4159-88F5-8359A9CC293E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C423-0E45-43C5-BD97-60D54D1D92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49903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15000">
        <p:split orient="vert"/>
      </p:transition>
    </mc:Choice>
    <mc:Fallback>
      <p:transition spd="slow" advTm="15000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084B-DE67-4159-88F5-8359A9CC293E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C423-0E45-43C5-BD97-60D54D1D92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6660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15000">
        <p:split orient="vert"/>
      </p:transition>
    </mc:Choice>
    <mc:Fallback>
      <p:transition spd="slow" advTm="15000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084B-DE67-4159-88F5-8359A9CC293E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C423-0E45-43C5-BD97-60D54D1D92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6743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15000">
        <p:split orient="vert"/>
      </p:transition>
    </mc:Choice>
    <mc:Fallback>
      <p:transition spd="slow" advTm="15000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084B-DE67-4159-88F5-8359A9CC293E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C423-0E45-43C5-BD97-60D54D1D92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9808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15000">
        <p:split orient="vert"/>
      </p:transition>
    </mc:Choice>
    <mc:Fallback>
      <p:transition spd="slow" advTm="15000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084B-DE67-4159-88F5-8359A9CC293E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C423-0E45-43C5-BD97-60D54D1D92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0465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15000">
        <p:split orient="vert"/>
      </p:transition>
    </mc:Choice>
    <mc:Fallback>
      <p:transition spd="slow" advTm="15000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084B-DE67-4159-88F5-8359A9CC293E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C423-0E45-43C5-BD97-60D54D1D92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6974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15000">
        <p:split orient="vert"/>
      </p:transition>
    </mc:Choice>
    <mc:Fallback>
      <p:transition spd="slow" advTm="15000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084B-DE67-4159-88F5-8359A9CC293E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C423-0E45-43C5-BD97-60D54D1D92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3124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15000">
        <p:split orient="vert"/>
      </p:transition>
    </mc:Choice>
    <mc:Fallback>
      <p:transition spd="slow" advTm="15000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084B-DE67-4159-88F5-8359A9CC293E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C423-0E45-43C5-BD97-60D54D1D92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4439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15000">
        <p:split orient="vert"/>
      </p:transition>
    </mc:Choice>
    <mc:Fallback>
      <p:transition spd="slow" advTm="15000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084B-DE67-4159-88F5-8359A9CC293E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C423-0E45-43C5-BD97-60D54D1D92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7547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15000">
        <p:split orient="vert"/>
      </p:transition>
    </mc:Choice>
    <mc:Fallback>
      <p:transition spd="slow" advTm="15000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3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8084B-DE67-4159-88F5-8359A9CC293E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9C423-0E45-43C5-BD97-60D54D1D92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740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500" advTm="15000">
        <p:split orient="vert"/>
      </p:transition>
    </mc:Choice>
    <mc:Fallback>
      <p:transition spd="slow" advTm="15000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Новая папка\Documents\Ежедневная работа\социальные сети\Наработки по рубрикам\март\04.03.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59000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15000">
        <p:split orient="vert"/>
      </p:transition>
    </mc:Choice>
    <mc:Fallback>
      <p:transition spd="slow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Новая папка\Documents\Ежедневная работа\социальные сети\Наработки по рубрикам\март\05.03.1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9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904992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15000">
        <p:split orient="vert"/>
      </p:transition>
    </mc:Choice>
    <mc:Fallback>
      <p:transition spd="slow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Новая папка\Documents\Ежедневная работа\социальные сети\Наработки по рубрикам\март\07.03.1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7891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38894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15000">
        <p:split orient="vert"/>
      </p:transition>
    </mc:Choice>
    <mc:Fallback>
      <p:transition spd="slow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6215082"/>
            <a:ext cx="9144000" cy="6429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9286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Picture 105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142852"/>
            <a:ext cx="744664" cy="743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358082" y="142852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Иркутская</a:t>
            </a:r>
          </a:p>
          <a:p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область</a:t>
            </a:r>
            <a:endParaRPr lang="ru-RU" dirty="0">
              <a:solidFill>
                <a:schemeClr val="bg1"/>
              </a:solidFill>
              <a:latin typeface="Arial Black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7037405" y="463529"/>
            <a:ext cx="642942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0" y="6211669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#</a:t>
            </a:r>
            <a:r>
              <a:rPr lang="ru-RU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пенсии</a:t>
            </a:r>
            <a:endParaRPr lang="ru-RU" sz="3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1142984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   </a:t>
            </a:r>
            <a:r>
              <a:rPr lang="ru-RU" sz="2400" dirty="0" smtClean="0">
                <a:solidFill>
                  <a:srgbClr val="0070C0"/>
                </a:solidFill>
              </a:rPr>
              <a:t>С 1 января 2019 года вступил в силу Федеральный закон №350-ФЗ «О внесении изменений в отдельные законодательные акты Российской Федерации по вопросам назначения и выплаты пенсий»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250030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Cambria" pitchFamily="18" charset="0"/>
              </a:rPr>
              <a:t>Кто выходит на пенсию в 2019 году?</a:t>
            </a:r>
            <a:endParaRPr lang="ru-RU" sz="3600" b="1" dirty="0">
              <a:solidFill>
                <a:srgbClr val="0070C0"/>
              </a:solidFill>
              <a:latin typeface="Cambria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214290"/>
            <a:ext cx="5715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т</a:t>
            </a: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елефон горячей линии: 47-00-00</a:t>
            </a:r>
            <a:endParaRPr lang="ru-RU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00034" y="3068960"/>
            <a:ext cx="807249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dirty="0" smtClean="0">
                <a:solidFill>
                  <a:srgbClr val="0070C0"/>
                </a:solidFill>
              </a:rPr>
              <a:t>В 2019 году </a:t>
            </a:r>
          </a:p>
          <a:p>
            <a:pPr algn="ctr"/>
            <a:r>
              <a:rPr lang="ru-RU" sz="2600" dirty="0" smtClean="0">
                <a:solidFill>
                  <a:srgbClr val="0070C0"/>
                </a:solidFill>
              </a:rPr>
              <a:t>женщины выходят на пенсию в возрасте </a:t>
            </a:r>
          </a:p>
          <a:p>
            <a:pPr algn="ctr"/>
            <a:r>
              <a:rPr lang="ru-RU" sz="6000" b="1" dirty="0" smtClean="0">
                <a:solidFill>
                  <a:srgbClr val="0070C0"/>
                </a:solidFill>
              </a:rPr>
              <a:t>55 лет 6 месяцев</a:t>
            </a:r>
          </a:p>
          <a:p>
            <a:pPr algn="ctr"/>
            <a:r>
              <a:rPr lang="ru-RU" sz="2600" dirty="0" smtClean="0">
                <a:solidFill>
                  <a:srgbClr val="0070C0"/>
                </a:solidFill>
              </a:rPr>
              <a:t>мужчины выходят на пенсию в возрасте</a:t>
            </a:r>
          </a:p>
          <a:p>
            <a:pPr algn="ctr"/>
            <a:r>
              <a:rPr lang="ru-RU" sz="6000" b="1" dirty="0" smtClean="0">
                <a:solidFill>
                  <a:srgbClr val="0070C0"/>
                </a:solidFill>
              </a:rPr>
              <a:t>60 лет 6 месяцев</a:t>
            </a:r>
            <a:endParaRPr lang="ru-RU" sz="6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 advTm="15000"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6215082"/>
            <a:ext cx="9144000" cy="6429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9286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Picture 105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142852"/>
            <a:ext cx="744664" cy="743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358082" y="142852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Иркутская</a:t>
            </a:r>
          </a:p>
          <a:p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область</a:t>
            </a:r>
            <a:endParaRPr lang="ru-RU" dirty="0">
              <a:solidFill>
                <a:schemeClr val="bg1"/>
              </a:solidFill>
              <a:latin typeface="Arial Black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7037405" y="463529"/>
            <a:ext cx="642942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0" y="6211669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#</a:t>
            </a:r>
            <a:r>
              <a:rPr lang="ru-RU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пенсии</a:t>
            </a:r>
            <a:endParaRPr lang="ru-RU" sz="3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214290"/>
            <a:ext cx="5715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т</a:t>
            </a: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елефон горячей линии: 47-00-00</a:t>
            </a:r>
            <a:endParaRPr lang="ru-RU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0" y="3000372"/>
            <a:ext cx="9144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0070C0"/>
                </a:solidFill>
              </a:rPr>
              <a:t>Для жителей северных территорий требования к страховому стажу, необходимому для назначения досрочной пенсии, не поменялись. Изменился только возраст выхода на пенсию (сдвигается на 5 лет с переходным периодом).</a:t>
            </a:r>
          </a:p>
          <a:p>
            <a:pPr algn="ctr"/>
            <a:endParaRPr lang="ru-RU" sz="1000" dirty="0" smtClean="0">
              <a:solidFill>
                <a:srgbClr val="0070C0"/>
              </a:solidFill>
            </a:endParaRPr>
          </a:p>
          <a:p>
            <a:pPr algn="ctr"/>
            <a:r>
              <a:rPr lang="ru-RU" sz="2000" dirty="0" smtClean="0">
                <a:solidFill>
                  <a:srgbClr val="0070C0"/>
                </a:solidFill>
              </a:rPr>
              <a:t>В 2019 году лица, имеющие </a:t>
            </a:r>
            <a:r>
              <a:rPr lang="ru-RU" sz="2000" b="1" u="sng" dirty="0" smtClean="0">
                <a:solidFill>
                  <a:srgbClr val="0070C0"/>
                </a:solidFill>
              </a:rPr>
              <a:t>15 лет</a:t>
            </a:r>
            <a:r>
              <a:rPr lang="ru-RU" sz="2000" dirty="0" smtClean="0">
                <a:solidFill>
                  <a:srgbClr val="0070C0"/>
                </a:solidFill>
              </a:rPr>
              <a:t> стажа работы в районах Крайнего севера </a:t>
            </a:r>
          </a:p>
          <a:p>
            <a:pPr algn="ctr"/>
            <a:r>
              <a:rPr lang="ru-RU" sz="2000" dirty="0" smtClean="0">
                <a:solidFill>
                  <a:srgbClr val="0070C0"/>
                </a:solidFill>
              </a:rPr>
              <a:t>или </a:t>
            </a:r>
            <a:r>
              <a:rPr lang="ru-RU" sz="2000" b="1" u="sng" dirty="0" smtClean="0">
                <a:solidFill>
                  <a:srgbClr val="0070C0"/>
                </a:solidFill>
              </a:rPr>
              <a:t>20 стажа </a:t>
            </a:r>
            <a:r>
              <a:rPr lang="ru-RU" sz="2000" dirty="0" smtClean="0">
                <a:solidFill>
                  <a:srgbClr val="0070C0"/>
                </a:solidFill>
              </a:rPr>
              <a:t>работы в местностях, приравненных к районам Крайнего севера, выходят на пенсию в возрасте:</a:t>
            </a:r>
          </a:p>
          <a:p>
            <a:pPr algn="ctr"/>
            <a:r>
              <a:rPr lang="ru-RU" sz="3300" b="1" dirty="0" smtClean="0">
                <a:solidFill>
                  <a:srgbClr val="0070C0"/>
                </a:solidFill>
              </a:rPr>
              <a:t>женщины - 50 лет 6 месяцев</a:t>
            </a:r>
          </a:p>
          <a:p>
            <a:pPr algn="ctr"/>
            <a:r>
              <a:rPr lang="ru-RU" sz="3300" b="1" dirty="0" smtClean="0">
                <a:solidFill>
                  <a:srgbClr val="0070C0"/>
                </a:solidFill>
              </a:rPr>
              <a:t>мужчины</a:t>
            </a:r>
            <a:r>
              <a:rPr lang="ru-RU" sz="3300" dirty="0" smtClean="0">
                <a:solidFill>
                  <a:srgbClr val="0070C0"/>
                </a:solidFill>
              </a:rPr>
              <a:t> - </a:t>
            </a:r>
            <a:r>
              <a:rPr lang="ru-RU" sz="3300" b="1" dirty="0" smtClean="0">
                <a:solidFill>
                  <a:srgbClr val="0070C0"/>
                </a:solidFill>
              </a:rPr>
              <a:t>55 лет 6 месяцев</a:t>
            </a:r>
            <a:endParaRPr lang="ru-RU" sz="3300" b="1" dirty="0">
              <a:solidFill>
                <a:srgbClr val="0070C0"/>
              </a:solidFill>
            </a:endParaRPr>
          </a:p>
        </p:txBody>
      </p:sp>
      <p:pic>
        <p:nvPicPr>
          <p:cNvPr id="13" name="Рисунок 12" descr="comic-m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3214678" y="1071546"/>
            <a:ext cx="5613645" cy="2000264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3357554" y="1357298"/>
            <a:ext cx="56436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А что изменилось для жителей северных территорий? 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2357430"/>
            <a:ext cx="23574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ОТВЕТ: </a:t>
            </a:r>
            <a:endParaRPr lang="ru-RU" sz="32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 spd="slow" advTm="15000"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814"/>
            <a:ext cx="9144000" cy="6846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98344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15000">
        <p:split orient="vert"/>
      </p:transition>
    </mc:Choice>
    <mc:Fallback>
      <p:transition spd="slow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</TotalTime>
  <Words>170</Words>
  <Application>Microsoft Office PowerPoint</Application>
  <PresentationFormat>Экран (4:3)</PresentationFormat>
  <Paragraphs>26</Paragraphs>
  <Slides>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Tolkacheva</dc:creator>
  <cp:lastModifiedBy>048MakienkoOO</cp:lastModifiedBy>
  <cp:revision>101</cp:revision>
  <dcterms:created xsi:type="dcterms:W3CDTF">2017-10-05T03:02:22Z</dcterms:created>
  <dcterms:modified xsi:type="dcterms:W3CDTF">2019-04-15T00:30:59Z</dcterms:modified>
</cp:coreProperties>
</file>